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80" r:id="rId3"/>
    <p:sldId id="281" r:id="rId4"/>
    <p:sldId id="289" r:id="rId5"/>
    <p:sldId id="290" r:id="rId6"/>
    <p:sldId id="291" r:id="rId7"/>
    <p:sldId id="292" r:id="rId8"/>
    <p:sldId id="294" r:id="rId9"/>
    <p:sldId id="293" r:id="rId10"/>
    <p:sldId id="288" r:id="rId11"/>
    <p:sldId id="295" r:id="rId12"/>
    <p:sldId id="287" r:id="rId13"/>
    <p:sldId id="257" r:id="rId14"/>
    <p:sldId id="296"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CD000"/>
    <a:srgbClr val="00AF42"/>
    <a:srgbClr val="EACC3C"/>
    <a:srgbClr val="F4731D"/>
    <a:srgbClr val="FFD78D"/>
    <a:srgbClr val="FFD993"/>
    <a:srgbClr val="00B0DA"/>
    <a:srgbClr val="9952A0"/>
    <a:srgbClr val="2D637F"/>
    <a:srgbClr val="9DAD3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543" autoAdjust="0"/>
    <p:restoredTop sz="94660"/>
  </p:normalViewPr>
  <p:slideViewPr>
    <p:cSldViewPr snapToGrid="0">
      <p:cViewPr varScale="1">
        <p:scale>
          <a:sx n="165" d="100"/>
          <a:sy n="165" d="100"/>
        </p:scale>
        <p:origin x="260" y="92"/>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841A715C-6A58-44ED-8900-A660CAA93E29}"/>
              </a:ext>
            </a:extLst>
          </p:cNvPr>
          <p:cNvSpPr>
            <a:spLocks noGrp="1"/>
          </p:cNvSpPr>
          <p:nvPr>
            <p:ph type="pic" sz="quarter" idx="10"/>
          </p:nvPr>
        </p:nvSpPr>
        <p:spPr>
          <a:xfrm>
            <a:off x="0" y="0"/>
            <a:ext cx="12192000" cy="6858000"/>
          </a:xfrm>
          <a:prstGeom prst="rect">
            <a:avLst/>
          </a:prstGeom>
        </p:spPr>
        <p:txBody>
          <a:bodyPr/>
          <a:lstStyle/>
          <a:p>
            <a:endParaRPr lang="en-US"/>
          </a:p>
        </p:txBody>
      </p:sp>
    </p:spTree>
    <p:extLst>
      <p:ext uri="{BB962C8B-B14F-4D97-AF65-F5344CB8AC3E}">
        <p14:creationId xmlns:p14="http://schemas.microsoft.com/office/powerpoint/2010/main" val="40324589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E4260DDB-D4FA-4656-89B1-155E39164592}"/>
              </a:ext>
            </a:extLst>
          </p:cNvPr>
          <p:cNvSpPr>
            <a:spLocks noGrp="1"/>
          </p:cNvSpPr>
          <p:nvPr>
            <p:ph type="pic" sz="quarter" idx="10"/>
          </p:nvPr>
        </p:nvSpPr>
        <p:spPr>
          <a:xfrm>
            <a:off x="6096000" y="0"/>
            <a:ext cx="6096000" cy="6858001"/>
          </a:xfrm>
          <a:custGeom>
            <a:avLst/>
            <a:gdLst>
              <a:gd name="connsiteX0" fmla="*/ 0 w 6096000"/>
              <a:gd name="connsiteY0" fmla="*/ 0 h 6858001"/>
              <a:gd name="connsiteX1" fmla="*/ 6096000 w 6096000"/>
              <a:gd name="connsiteY1" fmla="*/ 0 h 6858001"/>
              <a:gd name="connsiteX2" fmla="*/ 6096000 w 6096000"/>
              <a:gd name="connsiteY2" fmla="*/ 6858001 h 6858001"/>
              <a:gd name="connsiteX3" fmla="*/ 0 w 6096000"/>
              <a:gd name="connsiteY3" fmla="*/ 6858001 h 6858001"/>
            </a:gdLst>
            <a:ahLst/>
            <a:cxnLst>
              <a:cxn ang="0">
                <a:pos x="connsiteX0" y="connsiteY0"/>
              </a:cxn>
              <a:cxn ang="0">
                <a:pos x="connsiteX1" y="connsiteY1"/>
              </a:cxn>
              <a:cxn ang="0">
                <a:pos x="connsiteX2" y="connsiteY2"/>
              </a:cxn>
              <a:cxn ang="0">
                <a:pos x="connsiteX3" y="connsiteY3"/>
              </a:cxn>
            </a:cxnLst>
            <a:rect l="l" t="t" r="r" b="b"/>
            <a:pathLst>
              <a:path w="6096000" h="6858001">
                <a:moveTo>
                  <a:pt x="0" y="0"/>
                </a:moveTo>
                <a:lnTo>
                  <a:pt x="6096000" y="0"/>
                </a:lnTo>
                <a:lnTo>
                  <a:pt x="6096000" y="6858001"/>
                </a:lnTo>
                <a:lnTo>
                  <a:pt x="0" y="6858001"/>
                </a:lnTo>
                <a:close/>
              </a:path>
            </a:pathLst>
          </a:custGeom>
        </p:spPr>
        <p:txBody>
          <a:bodyPr wrap="square">
            <a:noAutofit/>
          </a:bodyPr>
          <a:lstStyle/>
          <a:p>
            <a:endParaRPr lang="en-US"/>
          </a:p>
        </p:txBody>
      </p:sp>
    </p:spTree>
    <p:extLst>
      <p:ext uri="{BB962C8B-B14F-4D97-AF65-F5344CB8AC3E}">
        <p14:creationId xmlns:p14="http://schemas.microsoft.com/office/powerpoint/2010/main" val="22846297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8_Custom Layout">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2A1291B8-249F-495F-8DF5-09DDBD4593EB}"/>
              </a:ext>
            </a:extLst>
          </p:cNvPr>
          <p:cNvSpPr>
            <a:spLocks noGrp="1"/>
          </p:cNvSpPr>
          <p:nvPr>
            <p:ph type="pic" sz="quarter" idx="10"/>
          </p:nvPr>
        </p:nvSpPr>
        <p:spPr>
          <a:xfrm>
            <a:off x="703234" y="1942865"/>
            <a:ext cx="3554458" cy="1955478"/>
          </a:xfrm>
          <a:custGeom>
            <a:avLst/>
            <a:gdLst>
              <a:gd name="connsiteX0" fmla="*/ 0 w 3554458"/>
              <a:gd name="connsiteY0" fmla="*/ 0 h 1955478"/>
              <a:gd name="connsiteX1" fmla="*/ 3554458 w 3554458"/>
              <a:gd name="connsiteY1" fmla="*/ 0 h 1955478"/>
              <a:gd name="connsiteX2" fmla="*/ 3554458 w 3554458"/>
              <a:gd name="connsiteY2" fmla="*/ 1955478 h 1955478"/>
              <a:gd name="connsiteX3" fmla="*/ 0 w 3554458"/>
              <a:gd name="connsiteY3" fmla="*/ 1955478 h 1955478"/>
            </a:gdLst>
            <a:ahLst/>
            <a:cxnLst>
              <a:cxn ang="0">
                <a:pos x="connsiteX0" y="connsiteY0"/>
              </a:cxn>
              <a:cxn ang="0">
                <a:pos x="connsiteX1" y="connsiteY1"/>
              </a:cxn>
              <a:cxn ang="0">
                <a:pos x="connsiteX2" y="connsiteY2"/>
              </a:cxn>
              <a:cxn ang="0">
                <a:pos x="connsiteX3" y="connsiteY3"/>
              </a:cxn>
            </a:cxnLst>
            <a:rect l="l" t="t" r="r" b="b"/>
            <a:pathLst>
              <a:path w="3554458" h="1955478">
                <a:moveTo>
                  <a:pt x="0" y="0"/>
                </a:moveTo>
                <a:lnTo>
                  <a:pt x="3554458" y="0"/>
                </a:lnTo>
                <a:lnTo>
                  <a:pt x="3554458" y="1955478"/>
                </a:lnTo>
                <a:lnTo>
                  <a:pt x="0" y="1955478"/>
                </a:lnTo>
                <a:close/>
              </a:path>
            </a:pathLst>
          </a:custGeom>
        </p:spPr>
        <p:txBody>
          <a:bodyPr wrap="square">
            <a:noAutofit/>
          </a:bodyPr>
          <a:lstStyle/>
          <a:p>
            <a:endParaRPr lang="en-US"/>
          </a:p>
        </p:txBody>
      </p:sp>
      <p:sp>
        <p:nvSpPr>
          <p:cNvPr id="11" name="Picture Placeholder 10">
            <a:extLst>
              <a:ext uri="{FF2B5EF4-FFF2-40B4-BE49-F238E27FC236}">
                <a16:creationId xmlns:a16="http://schemas.microsoft.com/office/drawing/2014/main" id="{854887A4-DC71-47AE-84D9-E10F14C9856E}"/>
              </a:ext>
            </a:extLst>
          </p:cNvPr>
          <p:cNvSpPr>
            <a:spLocks noGrp="1"/>
          </p:cNvSpPr>
          <p:nvPr>
            <p:ph type="pic" sz="quarter" idx="11"/>
          </p:nvPr>
        </p:nvSpPr>
        <p:spPr>
          <a:xfrm>
            <a:off x="4318771" y="1942865"/>
            <a:ext cx="3554458" cy="1955478"/>
          </a:xfrm>
          <a:custGeom>
            <a:avLst/>
            <a:gdLst>
              <a:gd name="connsiteX0" fmla="*/ 0 w 3554458"/>
              <a:gd name="connsiteY0" fmla="*/ 0 h 1955478"/>
              <a:gd name="connsiteX1" fmla="*/ 3554458 w 3554458"/>
              <a:gd name="connsiteY1" fmla="*/ 0 h 1955478"/>
              <a:gd name="connsiteX2" fmla="*/ 3554458 w 3554458"/>
              <a:gd name="connsiteY2" fmla="*/ 1955478 h 1955478"/>
              <a:gd name="connsiteX3" fmla="*/ 0 w 3554458"/>
              <a:gd name="connsiteY3" fmla="*/ 1955478 h 1955478"/>
            </a:gdLst>
            <a:ahLst/>
            <a:cxnLst>
              <a:cxn ang="0">
                <a:pos x="connsiteX0" y="connsiteY0"/>
              </a:cxn>
              <a:cxn ang="0">
                <a:pos x="connsiteX1" y="connsiteY1"/>
              </a:cxn>
              <a:cxn ang="0">
                <a:pos x="connsiteX2" y="connsiteY2"/>
              </a:cxn>
              <a:cxn ang="0">
                <a:pos x="connsiteX3" y="connsiteY3"/>
              </a:cxn>
            </a:cxnLst>
            <a:rect l="l" t="t" r="r" b="b"/>
            <a:pathLst>
              <a:path w="3554458" h="1955478">
                <a:moveTo>
                  <a:pt x="0" y="0"/>
                </a:moveTo>
                <a:lnTo>
                  <a:pt x="3554458" y="0"/>
                </a:lnTo>
                <a:lnTo>
                  <a:pt x="3554458" y="1955478"/>
                </a:lnTo>
                <a:lnTo>
                  <a:pt x="0" y="1955478"/>
                </a:lnTo>
                <a:close/>
              </a:path>
            </a:pathLst>
          </a:custGeom>
        </p:spPr>
        <p:txBody>
          <a:bodyPr wrap="square">
            <a:noAutofit/>
          </a:bodyPr>
          <a:lstStyle/>
          <a:p>
            <a:endParaRPr lang="en-US"/>
          </a:p>
        </p:txBody>
      </p:sp>
      <p:sp>
        <p:nvSpPr>
          <p:cNvPr id="14" name="Picture Placeholder 13">
            <a:extLst>
              <a:ext uri="{FF2B5EF4-FFF2-40B4-BE49-F238E27FC236}">
                <a16:creationId xmlns:a16="http://schemas.microsoft.com/office/drawing/2014/main" id="{AE8EF3A5-B9B0-42A6-B5F6-DD286FFDDDD0}"/>
              </a:ext>
            </a:extLst>
          </p:cNvPr>
          <p:cNvSpPr>
            <a:spLocks noGrp="1"/>
          </p:cNvSpPr>
          <p:nvPr>
            <p:ph type="pic" sz="quarter" idx="12"/>
          </p:nvPr>
        </p:nvSpPr>
        <p:spPr>
          <a:xfrm>
            <a:off x="7934310" y="1942865"/>
            <a:ext cx="3554458" cy="1955478"/>
          </a:xfrm>
          <a:custGeom>
            <a:avLst/>
            <a:gdLst>
              <a:gd name="connsiteX0" fmla="*/ 0 w 3554458"/>
              <a:gd name="connsiteY0" fmla="*/ 0 h 1955478"/>
              <a:gd name="connsiteX1" fmla="*/ 3554458 w 3554458"/>
              <a:gd name="connsiteY1" fmla="*/ 0 h 1955478"/>
              <a:gd name="connsiteX2" fmla="*/ 3554458 w 3554458"/>
              <a:gd name="connsiteY2" fmla="*/ 1955478 h 1955478"/>
              <a:gd name="connsiteX3" fmla="*/ 0 w 3554458"/>
              <a:gd name="connsiteY3" fmla="*/ 1955478 h 1955478"/>
            </a:gdLst>
            <a:ahLst/>
            <a:cxnLst>
              <a:cxn ang="0">
                <a:pos x="connsiteX0" y="connsiteY0"/>
              </a:cxn>
              <a:cxn ang="0">
                <a:pos x="connsiteX1" y="connsiteY1"/>
              </a:cxn>
              <a:cxn ang="0">
                <a:pos x="connsiteX2" y="connsiteY2"/>
              </a:cxn>
              <a:cxn ang="0">
                <a:pos x="connsiteX3" y="connsiteY3"/>
              </a:cxn>
            </a:cxnLst>
            <a:rect l="l" t="t" r="r" b="b"/>
            <a:pathLst>
              <a:path w="3554458" h="1955478">
                <a:moveTo>
                  <a:pt x="0" y="0"/>
                </a:moveTo>
                <a:lnTo>
                  <a:pt x="3554458" y="0"/>
                </a:lnTo>
                <a:lnTo>
                  <a:pt x="3554458" y="1955478"/>
                </a:lnTo>
                <a:lnTo>
                  <a:pt x="0" y="1955478"/>
                </a:lnTo>
                <a:close/>
              </a:path>
            </a:pathLst>
          </a:custGeom>
        </p:spPr>
        <p:txBody>
          <a:bodyPr wrap="square">
            <a:noAutofit/>
          </a:bodyPr>
          <a:lstStyle/>
          <a:p>
            <a:endParaRPr lang="en-US"/>
          </a:p>
        </p:txBody>
      </p:sp>
    </p:spTree>
    <p:extLst>
      <p:ext uri="{BB962C8B-B14F-4D97-AF65-F5344CB8AC3E}">
        <p14:creationId xmlns:p14="http://schemas.microsoft.com/office/powerpoint/2010/main" val="143680939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9_Custom Layout">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96AC546C-C590-4972-89F6-B6D6060ABF7A}"/>
              </a:ext>
            </a:extLst>
          </p:cNvPr>
          <p:cNvSpPr>
            <a:spLocks noGrp="1"/>
          </p:cNvSpPr>
          <p:nvPr>
            <p:ph type="pic" sz="quarter" idx="10"/>
          </p:nvPr>
        </p:nvSpPr>
        <p:spPr>
          <a:xfrm>
            <a:off x="860874" y="2172854"/>
            <a:ext cx="3348048" cy="2512292"/>
          </a:xfrm>
          <a:custGeom>
            <a:avLst/>
            <a:gdLst>
              <a:gd name="connsiteX0" fmla="*/ 0 w 3348048"/>
              <a:gd name="connsiteY0" fmla="*/ 0 h 2512292"/>
              <a:gd name="connsiteX1" fmla="*/ 3348048 w 3348048"/>
              <a:gd name="connsiteY1" fmla="*/ 0 h 2512292"/>
              <a:gd name="connsiteX2" fmla="*/ 3348048 w 3348048"/>
              <a:gd name="connsiteY2" fmla="*/ 2512292 h 2512292"/>
              <a:gd name="connsiteX3" fmla="*/ 0 w 3348048"/>
              <a:gd name="connsiteY3" fmla="*/ 2512292 h 2512292"/>
            </a:gdLst>
            <a:ahLst/>
            <a:cxnLst>
              <a:cxn ang="0">
                <a:pos x="connsiteX0" y="connsiteY0"/>
              </a:cxn>
              <a:cxn ang="0">
                <a:pos x="connsiteX1" y="connsiteY1"/>
              </a:cxn>
              <a:cxn ang="0">
                <a:pos x="connsiteX2" y="connsiteY2"/>
              </a:cxn>
              <a:cxn ang="0">
                <a:pos x="connsiteX3" y="connsiteY3"/>
              </a:cxn>
            </a:cxnLst>
            <a:rect l="l" t="t" r="r" b="b"/>
            <a:pathLst>
              <a:path w="3348048" h="2512292">
                <a:moveTo>
                  <a:pt x="0" y="0"/>
                </a:moveTo>
                <a:lnTo>
                  <a:pt x="3348048" y="0"/>
                </a:lnTo>
                <a:lnTo>
                  <a:pt x="3348048" y="2512292"/>
                </a:lnTo>
                <a:lnTo>
                  <a:pt x="0" y="2512292"/>
                </a:lnTo>
                <a:close/>
              </a:path>
            </a:pathLst>
          </a:custGeom>
        </p:spPr>
        <p:txBody>
          <a:bodyPr wrap="square">
            <a:noAutofit/>
          </a:bodyPr>
          <a:lstStyle/>
          <a:p>
            <a:endParaRPr lang="en-US"/>
          </a:p>
        </p:txBody>
      </p:sp>
      <p:sp>
        <p:nvSpPr>
          <p:cNvPr id="11" name="Picture Placeholder 10">
            <a:extLst>
              <a:ext uri="{FF2B5EF4-FFF2-40B4-BE49-F238E27FC236}">
                <a16:creationId xmlns:a16="http://schemas.microsoft.com/office/drawing/2014/main" id="{1EAF739D-8D49-43F0-A48C-C94DA6F15E06}"/>
              </a:ext>
            </a:extLst>
          </p:cNvPr>
          <p:cNvSpPr>
            <a:spLocks noGrp="1"/>
          </p:cNvSpPr>
          <p:nvPr>
            <p:ph type="pic" sz="quarter" idx="11"/>
          </p:nvPr>
        </p:nvSpPr>
        <p:spPr>
          <a:xfrm>
            <a:off x="4421976" y="3307531"/>
            <a:ext cx="3348048" cy="2512292"/>
          </a:xfrm>
          <a:custGeom>
            <a:avLst/>
            <a:gdLst>
              <a:gd name="connsiteX0" fmla="*/ 0 w 3348048"/>
              <a:gd name="connsiteY0" fmla="*/ 0 h 2512292"/>
              <a:gd name="connsiteX1" fmla="*/ 3348048 w 3348048"/>
              <a:gd name="connsiteY1" fmla="*/ 0 h 2512292"/>
              <a:gd name="connsiteX2" fmla="*/ 3348048 w 3348048"/>
              <a:gd name="connsiteY2" fmla="*/ 2512292 h 2512292"/>
              <a:gd name="connsiteX3" fmla="*/ 0 w 3348048"/>
              <a:gd name="connsiteY3" fmla="*/ 2512292 h 2512292"/>
            </a:gdLst>
            <a:ahLst/>
            <a:cxnLst>
              <a:cxn ang="0">
                <a:pos x="connsiteX0" y="connsiteY0"/>
              </a:cxn>
              <a:cxn ang="0">
                <a:pos x="connsiteX1" y="connsiteY1"/>
              </a:cxn>
              <a:cxn ang="0">
                <a:pos x="connsiteX2" y="connsiteY2"/>
              </a:cxn>
              <a:cxn ang="0">
                <a:pos x="connsiteX3" y="connsiteY3"/>
              </a:cxn>
            </a:cxnLst>
            <a:rect l="l" t="t" r="r" b="b"/>
            <a:pathLst>
              <a:path w="3348048" h="2512292">
                <a:moveTo>
                  <a:pt x="0" y="0"/>
                </a:moveTo>
                <a:lnTo>
                  <a:pt x="3348048" y="0"/>
                </a:lnTo>
                <a:lnTo>
                  <a:pt x="3348048" y="2512292"/>
                </a:lnTo>
                <a:lnTo>
                  <a:pt x="0" y="2512292"/>
                </a:lnTo>
                <a:close/>
              </a:path>
            </a:pathLst>
          </a:custGeom>
        </p:spPr>
        <p:txBody>
          <a:bodyPr wrap="square">
            <a:noAutofit/>
          </a:bodyPr>
          <a:lstStyle/>
          <a:p>
            <a:endParaRPr lang="en-US"/>
          </a:p>
        </p:txBody>
      </p:sp>
      <p:sp>
        <p:nvSpPr>
          <p:cNvPr id="14" name="Picture Placeholder 13">
            <a:extLst>
              <a:ext uri="{FF2B5EF4-FFF2-40B4-BE49-F238E27FC236}">
                <a16:creationId xmlns:a16="http://schemas.microsoft.com/office/drawing/2014/main" id="{A538F801-B839-495A-A728-FBF5F2AC861C}"/>
              </a:ext>
            </a:extLst>
          </p:cNvPr>
          <p:cNvSpPr>
            <a:spLocks noGrp="1"/>
          </p:cNvSpPr>
          <p:nvPr>
            <p:ph type="pic" sz="quarter" idx="12"/>
          </p:nvPr>
        </p:nvSpPr>
        <p:spPr>
          <a:xfrm>
            <a:off x="7982139" y="2172854"/>
            <a:ext cx="3348048" cy="2512292"/>
          </a:xfrm>
          <a:custGeom>
            <a:avLst/>
            <a:gdLst>
              <a:gd name="connsiteX0" fmla="*/ 0 w 3348048"/>
              <a:gd name="connsiteY0" fmla="*/ 0 h 2512292"/>
              <a:gd name="connsiteX1" fmla="*/ 3348048 w 3348048"/>
              <a:gd name="connsiteY1" fmla="*/ 0 h 2512292"/>
              <a:gd name="connsiteX2" fmla="*/ 3348048 w 3348048"/>
              <a:gd name="connsiteY2" fmla="*/ 2512292 h 2512292"/>
              <a:gd name="connsiteX3" fmla="*/ 0 w 3348048"/>
              <a:gd name="connsiteY3" fmla="*/ 2512292 h 2512292"/>
            </a:gdLst>
            <a:ahLst/>
            <a:cxnLst>
              <a:cxn ang="0">
                <a:pos x="connsiteX0" y="connsiteY0"/>
              </a:cxn>
              <a:cxn ang="0">
                <a:pos x="connsiteX1" y="connsiteY1"/>
              </a:cxn>
              <a:cxn ang="0">
                <a:pos x="connsiteX2" y="connsiteY2"/>
              </a:cxn>
              <a:cxn ang="0">
                <a:pos x="connsiteX3" y="connsiteY3"/>
              </a:cxn>
            </a:cxnLst>
            <a:rect l="l" t="t" r="r" b="b"/>
            <a:pathLst>
              <a:path w="3348048" h="2512292">
                <a:moveTo>
                  <a:pt x="0" y="0"/>
                </a:moveTo>
                <a:lnTo>
                  <a:pt x="3348048" y="0"/>
                </a:lnTo>
                <a:lnTo>
                  <a:pt x="3348048" y="2512292"/>
                </a:lnTo>
                <a:lnTo>
                  <a:pt x="0" y="2512292"/>
                </a:lnTo>
                <a:close/>
              </a:path>
            </a:pathLst>
          </a:custGeom>
        </p:spPr>
        <p:txBody>
          <a:bodyPr wrap="square">
            <a:noAutofit/>
          </a:bodyPr>
          <a:lstStyle/>
          <a:p>
            <a:endParaRPr lang="en-US"/>
          </a:p>
        </p:txBody>
      </p:sp>
    </p:spTree>
    <p:extLst>
      <p:ext uri="{BB962C8B-B14F-4D97-AF65-F5344CB8AC3E}">
        <p14:creationId xmlns:p14="http://schemas.microsoft.com/office/powerpoint/2010/main" val="33459801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8747957F-BDEB-423C-8F2C-0E8BA1EA6892}"/>
              </a:ext>
            </a:extLst>
          </p:cNvPr>
          <p:cNvSpPr>
            <a:spLocks noGrp="1"/>
          </p:cNvSpPr>
          <p:nvPr>
            <p:ph type="pic" sz="quarter" idx="10"/>
          </p:nvPr>
        </p:nvSpPr>
        <p:spPr>
          <a:xfrm>
            <a:off x="1902542" y="0"/>
            <a:ext cx="3052916" cy="6858000"/>
          </a:xfrm>
          <a:custGeom>
            <a:avLst/>
            <a:gdLst>
              <a:gd name="connsiteX0" fmla="*/ 0 w 3052916"/>
              <a:gd name="connsiteY0" fmla="*/ 0 h 6858000"/>
              <a:gd name="connsiteX1" fmla="*/ 3052916 w 3052916"/>
              <a:gd name="connsiteY1" fmla="*/ 0 h 6858000"/>
              <a:gd name="connsiteX2" fmla="*/ 3052916 w 3052916"/>
              <a:gd name="connsiteY2" fmla="*/ 6858000 h 6858000"/>
              <a:gd name="connsiteX3" fmla="*/ 0 w 305291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052916" h="6858000">
                <a:moveTo>
                  <a:pt x="0" y="0"/>
                </a:moveTo>
                <a:lnTo>
                  <a:pt x="3052916" y="0"/>
                </a:lnTo>
                <a:lnTo>
                  <a:pt x="3052916" y="6858000"/>
                </a:lnTo>
                <a:lnTo>
                  <a:pt x="0" y="6858000"/>
                </a:lnTo>
                <a:close/>
              </a:path>
            </a:pathLst>
          </a:custGeom>
        </p:spPr>
        <p:txBody>
          <a:bodyPr wrap="square">
            <a:noAutofit/>
          </a:bodyPr>
          <a:lstStyle/>
          <a:p>
            <a:endParaRPr lang="en-US"/>
          </a:p>
        </p:txBody>
      </p:sp>
    </p:spTree>
    <p:extLst>
      <p:ext uri="{BB962C8B-B14F-4D97-AF65-F5344CB8AC3E}">
        <p14:creationId xmlns:p14="http://schemas.microsoft.com/office/powerpoint/2010/main" val="18183192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700B365D-6C8C-4060-B143-EC4555F6D501}"/>
              </a:ext>
            </a:extLst>
          </p:cNvPr>
          <p:cNvSpPr>
            <a:spLocks noGrp="1"/>
          </p:cNvSpPr>
          <p:nvPr>
            <p:ph type="pic" sz="quarter" idx="10"/>
          </p:nvPr>
        </p:nvSpPr>
        <p:spPr>
          <a:xfrm>
            <a:off x="7236542" y="0"/>
            <a:ext cx="3052916" cy="6858000"/>
          </a:xfrm>
          <a:custGeom>
            <a:avLst/>
            <a:gdLst>
              <a:gd name="connsiteX0" fmla="*/ 0 w 3052916"/>
              <a:gd name="connsiteY0" fmla="*/ 0 h 6858000"/>
              <a:gd name="connsiteX1" fmla="*/ 3052916 w 3052916"/>
              <a:gd name="connsiteY1" fmla="*/ 0 h 6858000"/>
              <a:gd name="connsiteX2" fmla="*/ 3052916 w 3052916"/>
              <a:gd name="connsiteY2" fmla="*/ 6858000 h 6858000"/>
              <a:gd name="connsiteX3" fmla="*/ 0 w 305291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052916" h="6858000">
                <a:moveTo>
                  <a:pt x="0" y="0"/>
                </a:moveTo>
                <a:lnTo>
                  <a:pt x="3052916" y="0"/>
                </a:lnTo>
                <a:lnTo>
                  <a:pt x="3052916" y="6858000"/>
                </a:lnTo>
                <a:lnTo>
                  <a:pt x="0" y="6858000"/>
                </a:lnTo>
                <a:close/>
              </a:path>
            </a:pathLst>
          </a:custGeom>
        </p:spPr>
        <p:txBody>
          <a:bodyPr wrap="square">
            <a:noAutofit/>
          </a:bodyPr>
          <a:lstStyle/>
          <a:p>
            <a:endParaRPr lang="en-US"/>
          </a:p>
        </p:txBody>
      </p:sp>
    </p:spTree>
    <p:extLst>
      <p:ext uri="{BB962C8B-B14F-4D97-AF65-F5344CB8AC3E}">
        <p14:creationId xmlns:p14="http://schemas.microsoft.com/office/powerpoint/2010/main" val="1791144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A5357A57-33A5-43CF-8D4E-9E0F9661C013}"/>
              </a:ext>
            </a:extLst>
          </p:cNvPr>
          <p:cNvSpPr>
            <a:spLocks noGrp="1"/>
          </p:cNvSpPr>
          <p:nvPr>
            <p:ph type="pic" sz="quarter" idx="10"/>
          </p:nvPr>
        </p:nvSpPr>
        <p:spPr>
          <a:xfrm>
            <a:off x="1" y="2501513"/>
            <a:ext cx="4002579" cy="2185496"/>
          </a:xfrm>
          <a:custGeom>
            <a:avLst/>
            <a:gdLst>
              <a:gd name="connsiteX0" fmla="*/ 0 w 4002579"/>
              <a:gd name="connsiteY0" fmla="*/ 0 h 2185496"/>
              <a:gd name="connsiteX1" fmla="*/ 4002579 w 4002579"/>
              <a:gd name="connsiteY1" fmla="*/ 0 h 2185496"/>
              <a:gd name="connsiteX2" fmla="*/ 4002579 w 4002579"/>
              <a:gd name="connsiteY2" fmla="*/ 2185496 h 2185496"/>
              <a:gd name="connsiteX3" fmla="*/ 0 w 4002579"/>
              <a:gd name="connsiteY3" fmla="*/ 2185496 h 2185496"/>
            </a:gdLst>
            <a:ahLst/>
            <a:cxnLst>
              <a:cxn ang="0">
                <a:pos x="connsiteX0" y="connsiteY0"/>
              </a:cxn>
              <a:cxn ang="0">
                <a:pos x="connsiteX1" y="connsiteY1"/>
              </a:cxn>
              <a:cxn ang="0">
                <a:pos x="connsiteX2" y="connsiteY2"/>
              </a:cxn>
              <a:cxn ang="0">
                <a:pos x="connsiteX3" y="connsiteY3"/>
              </a:cxn>
            </a:cxnLst>
            <a:rect l="l" t="t" r="r" b="b"/>
            <a:pathLst>
              <a:path w="4002579" h="2185496">
                <a:moveTo>
                  <a:pt x="0" y="0"/>
                </a:moveTo>
                <a:lnTo>
                  <a:pt x="4002579" y="0"/>
                </a:lnTo>
                <a:lnTo>
                  <a:pt x="4002579" y="2185496"/>
                </a:lnTo>
                <a:lnTo>
                  <a:pt x="0" y="2185496"/>
                </a:lnTo>
                <a:close/>
              </a:path>
            </a:pathLst>
          </a:custGeom>
        </p:spPr>
        <p:txBody>
          <a:bodyPr wrap="square">
            <a:noAutofit/>
          </a:bodyPr>
          <a:lstStyle/>
          <a:p>
            <a:endParaRPr lang="en-US"/>
          </a:p>
        </p:txBody>
      </p:sp>
      <p:sp>
        <p:nvSpPr>
          <p:cNvPr id="11" name="Picture Placeholder 10">
            <a:extLst>
              <a:ext uri="{FF2B5EF4-FFF2-40B4-BE49-F238E27FC236}">
                <a16:creationId xmlns:a16="http://schemas.microsoft.com/office/drawing/2014/main" id="{F41B4650-CD0B-4DA6-8935-F1FFE260321C}"/>
              </a:ext>
            </a:extLst>
          </p:cNvPr>
          <p:cNvSpPr>
            <a:spLocks noGrp="1"/>
          </p:cNvSpPr>
          <p:nvPr>
            <p:ph type="pic" sz="quarter" idx="11"/>
          </p:nvPr>
        </p:nvSpPr>
        <p:spPr>
          <a:xfrm>
            <a:off x="4094711" y="2501513"/>
            <a:ext cx="4002579" cy="2185496"/>
          </a:xfrm>
          <a:custGeom>
            <a:avLst/>
            <a:gdLst>
              <a:gd name="connsiteX0" fmla="*/ 0 w 4002579"/>
              <a:gd name="connsiteY0" fmla="*/ 0 h 2185496"/>
              <a:gd name="connsiteX1" fmla="*/ 4002579 w 4002579"/>
              <a:gd name="connsiteY1" fmla="*/ 0 h 2185496"/>
              <a:gd name="connsiteX2" fmla="*/ 4002579 w 4002579"/>
              <a:gd name="connsiteY2" fmla="*/ 2185496 h 2185496"/>
              <a:gd name="connsiteX3" fmla="*/ 0 w 4002579"/>
              <a:gd name="connsiteY3" fmla="*/ 2185496 h 2185496"/>
            </a:gdLst>
            <a:ahLst/>
            <a:cxnLst>
              <a:cxn ang="0">
                <a:pos x="connsiteX0" y="connsiteY0"/>
              </a:cxn>
              <a:cxn ang="0">
                <a:pos x="connsiteX1" y="connsiteY1"/>
              </a:cxn>
              <a:cxn ang="0">
                <a:pos x="connsiteX2" y="connsiteY2"/>
              </a:cxn>
              <a:cxn ang="0">
                <a:pos x="connsiteX3" y="connsiteY3"/>
              </a:cxn>
            </a:cxnLst>
            <a:rect l="l" t="t" r="r" b="b"/>
            <a:pathLst>
              <a:path w="4002579" h="2185496">
                <a:moveTo>
                  <a:pt x="0" y="0"/>
                </a:moveTo>
                <a:lnTo>
                  <a:pt x="4002579" y="0"/>
                </a:lnTo>
                <a:lnTo>
                  <a:pt x="4002579" y="2185496"/>
                </a:lnTo>
                <a:lnTo>
                  <a:pt x="0" y="2185496"/>
                </a:lnTo>
                <a:close/>
              </a:path>
            </a:pathLst>
          </a:custGeom>
        </p:spPr>
        <p:txBody>
          <a:bodyPr wrap="square">
            <a:noAutofit/>
          </a:bodyPr>
          <a:lstStyle/>
          <a:p>
            <a:endParaRPr lang="en-US"/>
          </a:p>
        </p:txBody>
      </p:sp>
      <p:sp>
        <p:nvSpPr>
          <p:cNvPr id="14" name="Picture Placeholder 13">
            <a:extLst>
              <a:ext uri="{FF2B5EF4-FFF2-40B4-BE49-F238E27FC236}">
                <a16:creationId xmlns:a16="http://schemas.microsoft.com/office/drawing/2014/main" id="{9942922D-C97A-4531-B29A-8A5C2E3C87EF}"/>
              </a:ext>
            </a:extLst>
          </p:cNvPr>
          <p:cNvSpPr>
            <a:spLocks noGrp="1"/>
          </p:cNvSpPr>
          <p:nvPr>
            <p:ph type="pic" sz="quarter" idx="12"/>
          </p:nvPr>
        </p:nvSpPr>
        <p:spPr>
          <a:xfrm>
            <a:off x="8189421" y="2501513"/>
            <a:ext cx="4002579" cy="2185496"/>
          </a:xfrm>
          <a:custGeom>
            <a:avLst/>
            <a:gdLst>
              <a:gd name="connsiteX0" fmla="*/ 0 w 4002579"/>
              <a:gd name="connsiteY0" fmla="*/ 0 h 2185496"/>
              <a:gd name="connsiteX1" fmla="*/ 4002579 w 4002579"/>
              <a:gd name="connsiteY1" fmla="*/ 0 h 2185496"/>
              <a:gd name="connsiteX2" fmla="*/ 4002579 w 4002579"/>
              <a:gd name="connsiteY2" fmla="*/ 2185496 h 2185496"/>
              <a:gd name="connsiteX3" fmla="*/ 0 w 4002579"/>
              <a:gd name="connsiteY3" fmla="*/ 2185496 h 2185496"/>
            </a:gdLst>
            <a:ahLst/>
            <a:cxnLst>
              <a:cxn ang="0">
                <a:pos x="connsiteX0" y="connsiteY0"/>
              </a:cxn>
              <a:cxn ang="0">
                <a:pos x="connsiteX1" y="connsiteY1"/>
              </a:cxn>
              <a:cxn ang="0">
                <a:pos x="connsiteX2" y="connsiteY2"/>
              </a:cxn>
              <a:cxn ang="0">
                <a:pos x="connsiteX3" y="connsiteY3"/>
              </a:cxn>
            </a:cxnLst>
            <a:rect l="l" t="t" r="r" b="b"/>
            <a:pathLst>
              <a:path w="4002579" h="2185496">
                <a:moveTo>
                  <a:pt x="0" y="0"/>
                </a:moveTo>
                <a:lnTo>
                  <a:pt x="4002579" y="0"/>
                </a:lnTo>
                <a:lnTo>
                  <a:pt x="4002579" y="2185496"/>
                </a:lnTo>
                <a:lnTo>
                  <a:pt x="0" y="2185496"/>
                </a:lnTo>
                <a:close/>
              </a:path>
            </a:pathLst>
          </a:custGeom>
        </p:spPr>
        <p:txBody>
          <a:bodyPr wrap="square">
            <a:noAutofit/>
          </a:bodyPr>
          <a:lstStyle/>
          <a:p>
            <a:endParaRPr lang="en-US"/>
          </a:p>
        </p:txBody>
      </p:sp>
    </p:spTree>
    <p:extLst>
      <p:ext uri="{BB962C8B-B14F-4D97-AF65-F5344CB8AC3E}">
        <p14:creationId xmlns:p14="http://schemas.microsoft.com/office/powerpoint/2010/main" val="36337352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C7336E1F-5D90-4684-ADCE-A472696CB6A3}"/>
              </a:ext>
            </a:extLst>
          </p:cNvPr>
          <p:cNvSpPr>
            <a:spLocks noGrp="1"/>
          </p:cNvSpPr>
          <p:nvPr>
            <p:ph type="pic" sz="quarter" idx="10"/>
          </p:nvPr>
        </p:nvSpPr>
        <p:spPr>
          <a:xfrm>
            <a:off x="1369115" y="2524684"/>
            <a:ext cx="4410895" cy="2479964"/>
          </a:xfrm>
          <a:custGeom>
            <a:avLst/>
            <a:gdLst>
              <a:gd name="connsiteX0" fmla="*/ 0 w 4410895"/>
              <a:gd name="connsiteY0" fmla="*/ 0 h 2479964"/>
              <a:gd name="connsiteX1" fmla="*/ 4410895 w 4410895"/>
              <a:gd name="connsiteY1" fmla="*/ 0 h 2479964"/>
              <a:gd name="connsiteX2" fmla="*/ 4410895 w 4410895"/>
              <a:gd name="connsiteY2" fmla="*/ 2479964 h 2479964"/>
              <a:gd name="connsiteX3" fmla="*/ 0 w 4410895"/>
              <a:gd name="connsiteY3" fmla="*/ 2479964 h 2479964"/>
            </a:gdLst>
            <a:ahLst/>
            <a:cxnLst>
              <a:cxn ang="0">
                <a:pos x="connsiteX0" y="connsiteY0"/>
              </a:cxn>
              <a:cxn ang="0">
                <a:pos x="connsiteX1" y="connsiteY1"/>
              </a:cxn>
              <a:cxn ang="0">
                <a:pos x="connsiteX2" y="connsiteY2"/>
              </a:cxn>
              <a:cxn ang="0">
                <a:pos x="connsiteX3" y="connsiteY3"/>
              </a:cxn>
            </a:cxnLst>
            <a:rect l="l" t="t" r="r" b="b"/>
            <a:pathLst>
              <a:path w="4410895" h="2479964">
                <a:moveTo>
                  <a:pt x="0" y="0"/>
                </a:moveTo>
                <a:lnTo>
                  <a:pt x="4410895" y="0"/>
                </a:lnTo>
                <a:lnTo>
                  <a:pt x="4410895" y="2479964"/>
                </a:lnTo>
                <a:lnTo>
                  <a:pt x="0" y="2479964"/>
                </a:lnTo>
                <a:close/>
              </a:path>
            </a:pathLst>
          </a:custGeom>
        </p:spPr>
        <p:txBody>
          <a:bodyPr wrap="square">
            <a:noAutofit/>
          </a:bodyPr>
          <a:lstStyle/>
          <a:p>
            <a:endParaRPr lang="en-US"/>
          </a:p>
        </p:txBody>
      </p:sp>
    </p:spTree>
    <p:extLst>
      <p:ext uri="{BB962C8B-B14F-4D97-AF65-F5344CB8AC3E}">
        <p14:creationId xmlns:p14="http://schemas.microsoft.com/office/powerpoint/2010/main" val="5787455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D05E089F-B911-4DA9-965F-8C31A190BE5D}"/>
              </a:ext>
            </a:extLst>
          </p:cNvPr>
          <p:cNvSpPr>
            <a:spLocks noGrp="1"/>
          </p:cNvSpPr>
          <p:nvPr>
            <p:ph type="pic" sz="quarter" idx="10"/>
          </p:nvPr>
        </p:nvSpPr>
        <p:spPr>
          <a:xfrm>
            <a:off x="6411991" y="2524684"/>
            <a:ext cx="4410895" cy="2479964"/>
          </a:xfrm>
          <a:custGeom>
            <a:avLst/>
            <a:gdLst>
              <a:gd name="connsiteX0" fmla="*/ 0 w 4410895"/>
              <a:gd name="connsiteY0" fmla="*/ 0 h 2479964"/>
              <a:gd name="connsiteX1" fmla="*/ 4410895 w 4410895"/>
              <a:gd name="connsiteY1" fmla="*/ 0 h 2479964"/>
              <a:gd name="connsiteX2" fmla="*/ 4410895 w 4410895"/>
              <a:gd name="connsiteY2" fmla="*/ 2479964 h 2479964"/>
              <a:gd name="connsiteX3" fmla="*/ 0 w 4410895"/>
              <a:gd name="connsiteY3" fmla="*/ 2479964 h 2479964"/>
            </a:gdLst>
            <a:ahLst/>
            <a:cxnLst>
              <a:cxn ang="0">
                <a:pos x="connsiteX0" y="connsiteY0"/>
              </a:cxn>
              <a:cxn ang="0">
                <a:pos x="connsiteX1" y="connsiteY1"/>
              </a:cxn>
              <a:cxn ang="0">
                <a:pos x="connsiteX2" y="connsiteY2"/>
              </a:cxn>
              <a:cxn ang="0">
                <a:pos x="connsiteX3" y="connsiteY3"/>
              </a:cxn>
            </a:cxnLst>
            <a:rect l="l" t="t" r="r" b="b"/>
            <a:pathLst>
              <a:path w="4410895" h="2479964">
                <a:moveTo>
                  <a:pt x="0" y="0"/>
                </a:moveTo>
                <a:lnTo>
                  <a:pt x="4410895" y="0"/>
                </a:lnTo>
                <a:lnTo>
                  <a:pt x="4410895" y="2479964"/>
                </a:lnTo>
                <a:lnTo>
                  <a:pt x="0" y="2479964"/>
                </a:lnTo>
                <a:close/>
              </a:path>
            </a:pathLst>
          </a:custGeom>
        </p:spPr>
        <p:txBody>
          <a:bodyPr wrap="square">
            <a:noAutofit/>
          </a:bodyPr>
          <a:lstStyle/>
          <a:p>
            <a:endParaRPr lang="en-US"/>
          </a:p>
        </p:txBody>
      </p:sp>
    </p:spTree>
    <p:extLst>
      <p:ext uri="{BB962C8B-B14F-4D97-AF65-F5344CB8AC3E}">
        <p14:creationId xmlns:p14="http://schemas.microsoft.com/office/powerpoint/2010/main" val="34966032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659EBA87-13FD-402B-985C-324A5BD7CDE6}"/>
              </a:ext>
            </a:extLst>
          </p:cNvPr>
          <p:cNvSpPr>
            <a:spLocks noGrp="1"/>
          </p:cNvSpPr>
          <p:nvPr>
            <p:ph type="pic" sz="quarter" idx="10"/>
          </p:nvPr>
        </p:nvSpPr>
        <p:spPr>
          <a:xfrm>
            <a:off x="621972" y="0"/>
            <a:ext cx="3460136" cy="6858000"/>
          </a:xfrm>
          <a:custGeom>
            <a:avLst/>
            <a:gdLst>
              <a:gd name="connsiteX0" fmla="*/ 0 w 3460136"/>
              <a:gd name="connsiteY0" fmla="*/ 0 h 6858000"/>
              <a:gd name="connsiteX1" fmla="*/ 3460136 w 3460136"/>
              <a:gd name="connsiteY1" fmla="*/ 0 h 6858000"/>
              <a:gd name="connsiteX2" fmla="*/ 3460136 w 3460136"/>
              <a:gd name="connsiteY2" fmla="*/ 6858000 h 6858000"/>
              <a:gd name="connsiteX3" fmla="*/ 0 w 346013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460136" h="6858000">
                <a:moveTo>
                  <a:pt x="0" y="0"/>
                </a:moveTo>
                <a:lnTo>
                  <a:pt x="3460136" y="0"/>
                </a:lnTo>
                <a:lnTo>
                  <a:pt x="3460136" y="6858000"/>
                </a:lnTo>
                <a:lnTo>
                  <a:pt x="0" y="6858000"/>
                </a:lnTo>
                <a:close/>
              </a:path>
            </a:pathLst>
          </a:custGeom>
        </p:spPr>
        <p:txBody>
          <a:bodyPr wrap="square">
            <a:noAutofit/>
          </a:bodyPr>
          <a:lstStyle/>
          <a:p>
            <a:endParaRPr lang="en-US"/>
          </a:p>
        </p:txBody>
      </p:sp>
    </p:spTree>
    <p:extLst>
      <p:ext uri="{BB962C8B-B14F-4D97-AF65-F5344CB8AC3E}">
        <p14:creationId xmlns:p14="http://schemas.microsoft.com/office/powerpoint/2010/main" val="7273493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EA514D18-A2EE-456C-A39C-3E2221B1D2CE}"/>
              </a:ext>
            </a:extLst>
          </p:cNvPr>
          <p:cNvSpPr>
            <a:spLocks noGrp="1"/>
          </p:cNvSpPr>
          <p:nvPr>
            <p:ph type="pic" sz="quarter" idx="10"/>
          </p:nvPr>
        </p:nvSpPr>
        <p:spPr>
          <a:xfrm>
            <a:off x="2286771" y="2121256"/>
            <a:ext cx="3554458" cy="1955478"/>
          </a:xfrm>
          <a:custGeom>
            <a:avLst/>
            <a:gdLst>
              <a:gd name="connsiteX0" fmla="*/ 0 w 3554458"/>
              <a:gd name="connsiteY0" fmla="*/ 0 h 1955478"/>
              <a:gd name="connsiteX1" fmla="*/ 3554458 w 3554458"/>
              <a:gd name="connsiteY1" fmla="*/ 0 h 1955478"/>
              <a:gd name="connsiteX2" fmla="*/ 3554458 w 3554458"/>
              <a:gd name="connsiteY2" fmla="*/ 1955478 h 1955478"/>
              <a:gd name="connsiteX3" fmla="*/ 0 w 3554458"/>
              <a:gd name="connsiteY3" fmla="*/ 1955478 h 1955478"/>
            </a:gdLst>
            <a:ahLst/>
            <a:cxnLst>
              <a:cxn ang="0">
                <a:pos x="connsiteX0" y="connsiteY0"/>
              </a:cxn>
              <a:cxn ang="0">
                <a:pos x="connsiteX1" y="connsiteY1"/>
              </a:cxn>
              <a:cxn ang="0">
                <a:pos x="connsiteX2" y="connsiteY2"/>
              </a:cxn>
              <a:cxn ang="0">
                <a:pos x="connsiteX3" y="connsiteY3"/>
              </a:cxn>
            </a:cxnLst>
            <a:rect l="l" t="t" r="r" b="b"/>
            <a:pathLst>
              <a:path w="3554458" h="1955478">
                <a:moveTo>
                  <a:pt x="0" y="0"/>
                </a:moveTo>
                <a:lnTo>
                  <a:pt x="3554458" y="0"/>
                </a:lnTo>
                <a:lnTo>
                  <a:pt x="3554458" y="1955478"/>
                </a:lnTo>
                <a:lnTo>
                  <a:pt x="0" y="1955478"/>
                </a:lnTo>
                <a:close/>
              </a:path>
            </a:pathLst>
          </a:custGeom>
        </p:spPr>
        <p:txBody>
          <a:bodyPr wrap="square">
            <a:noAutofit/>
          </a:bodyPr>
          <a:lstStyle/>
          <a:p>
            <a:endParaRPr lang="en-US"/>
          </a:p>
        </p:txBody>
      </p:sp>
      <p:sp>
        <p:nvSpPr>
          <p:cNvPr id="10" name="Picture Placeholder 9">
            <a:extLst>
              <a:ext uri="{FF2B5EF4-FFF2-40B4-BE49-F238E27FC236}">
                <a16:creationId xmlns:a16="http://schemas.microsoft.com/office/drawing/2014/main" id="{F6F7586A-567E-4D0D-8986-B92877F5108C}"/>
              </a:ext>
            </a:extLst>
          </p:cNvPr>
          <p:cNvSpPr>
            <a:spLocks noGrp="1"/>
          </p:cNvSpPr>
          <p:nvPr>
            <p:ph type="pic" sz="quarter" idx="11"/>
          </p:nvPr>
        </p:nvSpPr>
        <p:spPr>
          <a:xfrm>
            <a:off x="6350771" y="2121256"/>
            <a:ext cx="3554458" cy="1955478"/>
          </a:xfrm>
          <a:custGeom>
            <a:avLst/>
            <a:gdLst>
              <a:gd name="connsiteX0" fmla="*/ 0 w 3554458"/>
              <a:gd name="connsiteY0" fmla="*/ 0 h 1955478"/>
              <a:gd name="connsiteX1" fmla="*/ 3554458 w 3554458"/>
              <a:gd name="connsiteY1" fmla="*/ 0 h 1955478"/>
              <a:gd name="connsiteX2" fmla="*/ 3554458 w 3554458"/>
              <a:gd name="connsiteY2" fmla="*/ 1955478 h 1955478"/>
              <a:gd name="connsiteX3" fmla="*/ 0 w 3554458"/>
              <a:gd name="connsiteY3" fmla="*/ 1955478 h 1955478"/>
            </a:gdLst>
            <a:ahLst/>
            <a:cxnLst>
              <a:cxn ang="0">
                <a:pos x="connsiteX0" y="connsiteY0"/>
              </a:cxn>
              <a:cxn ang="0">
                <a:pos x="connsiteX1" y="connsiteY1"/>
              </a:cxn>
              <a:cxn ang="0">
                <a:pos x="connsiteX2" y="connsiteY2"/>
              </a:cxn>
              <a:cxn ang="0">
                <a:pos x="connsiteX3" y="connsiteY3"/>
              </a:cxn>
            </a:cxnLst>
            <a:rect l="l" t="t" r="r" b="b"/>
            <a:pathLst>
              <a:path w="3554458" h="1955478">
                <a:moveTo>
                  <a:pt x="0" y="0"/>
                </a:moveTo>
                <a:lnTo>
                  <a:pt x="3554458" y="0"/>
                </a:lnTo>
                <a:lnTo>
                  <a:pt x="3554458" y="1955478"/>
                </a:lnTo>
                <a:lnTo>
                  <a:pt x="0" y="1955478"/>
                </a:lnTo>
                <a:close/>
              </a:path>
            </a:pathLst>
          </a:custGeom>
        </p:spPr>
        <p:txBody>
          <a:bodyPr wrap="square">
            <a:noAutofit/>
          </a:bodyPr>
          <a:lstStyle/>
          <a:p>
            <a:endParaRPr lang="en-US"/>
          </a:p>
        </p:txBody>
      </p:sp>
    </p:spTree>
    <p:extLst>
      <p:ext uri="{BB962C8B-B14F-4D97-AF65-F5344CB8AC3E}">
        <p14:creationId xmlns:p14="http://schemas.microsoft.com/office/powerpoint/2010/main" val="41312080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E4260DDB-D4FA-4656-89B1-155E39164592}"/>
              </a:ext>
            </a:extLst>
          </p:cNvPr>
          <p:cNvSpPr>
            <a:spLocks noGrp="1"/>
          </p:cNvSpPr>
          <p:nvPr>
            <p:ph type="pic" sz="quarter" idx="10"/>
          </p:nvPr>
        </p:nvSpPr>
        <p:spPr>
          <a:xfrm>
            <a:off x="0" y="0"/>
            <a:ext cx="6096000" cy="6858001"/>
          </a:xfrm>
          <a:custGeom>
            <a:avLst/>
            <a:gdLst>
              <a:gd name="connsiteX0" fmla="*/ 0 w 6096000"/>
              <a:gd name="connsiteY0" fmla="*/ 0 h 6858001"/>
              <a:gd name="connsiteX1" fmla="*/ 6096000 w 6096000"/>
              <a:gd name="connsiteY1" fmla="*/ 0 h 6858001"/>
              <a:gd name="connsiteX2" fmla="*/ 6096000 w 6096000"/>
              <a:gd name="connsiteY2" fmla="*/ 6858001 h 6858001"/>
              <a:gd name="connsiteX3" fmla="*/ 0 w 6096000"/>
              <a:gd name="connsiteY3" fmla="*/ 6858001 h 6858001"/>
            </a:gdLst>
            <a:ahLst/>
            <a:cxnLst>
              <a:cxn ang="0">
                <a:pos x="connsiteX0" y="connsiteY0"/>
              </a:cxn>
              <a:cxn ang="0">
                <a:pos x="connsiteX1" y="connsiteY1"/>
              </a:cxn>
              <a:cxn ang="0">
                <a:pos x="connsiteX2" y="connsiteY2"/>
              </a:cxn>
              <a:cxn ang="0">
                <a:pos x="connsiteX3" y="connsiteY3"/>
              </a:cxn>
            </a:cxnLst>
            <a:rect l="l" t="t" r="r" b="b"/>
            <a:pathLst>
              <a:path w="6096000" h="6858001">
                <a:moveTo>
                  <a:pt x="0" y="0"/>
                </a:moveTo>
                <a:lnTo>
                  <a:pt x="6096000" y="0"/>
                </a:lnTo>
                <a:lnTo>
                  <a:pt x="6096000" y="6858001"/>
                </a:lnTo>
                <a:lnTo>
                  <a:pt x="0" y="6858001"/>
                </a:lnTo>
                <a:close/>
              </a:path>
            </a:pathLst>
          </a:custGeom>
        </p:spPr>
        <p:txBody>
          <a:bodyPr wrap="square">
            <a:noAutofit/>
          </a:bodyPr>
          <a:lstStyle/>
          <a:p>
            <a:endParaRPr lang="en-US"/>
          </a:p>
        </p:txBody>
      </p:sp>
    </p:spTree>
    <p:extLst>
      <p:ext uri="{BB962C8B-B14F-4D97-AF65-F5344CB8AC3E}">
        <p14:creationId xmlns:p14="http://schemas.microsoft.com/office/powerpoint/2010/main" val="24094707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099317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hyperlink" Target="https://arxiv.org/abs/1611.05431" TargetMode="External"/><Relationship Id="rId3" Type="http://schemas.openxmlformats.org/officeDocument/2006/relationships/hyperlink" Target="https://arxiv.org/abs/1512.03385" TargetMode="External"/><Relationship Id="rId7" Type="http://schemas.openxmlformats.org/officeDocument/2006/relationships/hyperlink" Target="https://arxiv.org/abs/1710.00977" TargetMode="External"/><Relationship Id="rId2" Type="http://schemas.openxmlformats.org/officeDocument/2006/relationships/hyperlink" Target="http://yann.lecun.com/exdb/lenet/" TargetMode="External"/><Relationship Id="rId1" Type="http://schemas.openxmlformats.org/officeDocument/2006/relationships/slideLayout" Target="../slideLayouts/slideLayout2.xml"/><Relationship Id="rId6" Type="http://schemas.openxmlformats.org/officeDocument/2006/relationships/hyperlink" Target="https://arxiv.org/abs/1409.4842" TargetMode="External"/><Relationship Id="rId5" Type="http://schemas.openxmlformats.org/officeDocument/2006/relationships/hyperlink" Target="https://arxiv.org/abs/1512.00567" TargetMode="External"/><Relationship Id="rId4" Type="http://schemas.openxmlformats.org/officeDocument/2006/relationships/hyperlink" Target="https://arxiv.org/abs/1603.05027"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29.JP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6.xml"/><Relationship Id="rId6" Type="http://schemas.openxmlformats.org/officeDocument/2006/relationships/image" Target="../media/image4.png"/><Relationship Id="rId5" Type="http://schemas.openxmlformats.org/officeDocument/2006/relationships/hyperlink" Target="https://github.com/cbenge509/kaggle_facial_keypoints" TargetMode="External"/><Relationship Id="rId4" Type="http://schemas.openxmlformats.org/officeDocument/2006/relationships/image" Target="../media/image4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1.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2.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2.xml"/><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F72FC29-4739-4454-BB30-39A69EA0CFCB}"/>
              </a:ext>
            </a:extLst>
          </p:cNvPr>
          <p:cNvSpPr/>
          <p:nvPr/>
        </p:nvSpPr>
        <p:spPr>
          <a:xfrm>
            <a:off x="4235939" y="1"/>
            <a:ext cx="7956062" cy="6858000"/>
          </a:xfrm>
          <a:prstGeom prst="rect">
            <a:avLst/>
          </a:prstGeom>
          <a:solidFill>
            <a:srgbClr val="00AF42"/>
          </a:solidFill>
          <a:ln>
            <a:solidFill>
              <a:srgbClr val="EACC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CEF07D4D-4078-44F8-9EE2-692BA2B0FFB4}"/>
              </a:ext>
            </a:extLst>
          </p:cNvPr>
          <p:cNvSpPr/>
          <p:nvPr/>
        </p:nvSpPr>
        <p:spPr>
          <a:xfrm>
            <a:off x="0" y="-12069"/>
            <a:ext cx="4235938" cy="6870069"/>
          </a:xfrm>
          <a:prstGeom prst="rect">
            <a:avLst/>
          </a:prstGeom>
          <a:solidFill>
            <a:srgbClr val="FCD000"/>
          </a:solidFill>
          <a:ln>
            <a:solidFill>
              <a:srgbClr val="F4731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F4C16766-ED6C-4641-AA09-97B4CBE90432}"/>
              </a:ext>
            </a:extLst>
          </p:cNvPr>
          <p:cNvSpPr/>
          <p:nvPr/>
        </p:nvSpPr>
        <p:spPr>
          <a:xfrm>
            <a:off x="0" y="-12070"/>
            <a:ext cx="12211538" cy="6967761"/>
          </a:xfrm>
          <a:prstGeom prst="rect">
            <a:avLst/>
          </a:prstGeom>
          <a:solidFill>
            <a:schemeClr val="tx1">
              <a:lumMod val="85000"/>
              <a:lumOff val="1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EDA1B7FB-CD1D-4149-BE6C-4DAB821E8689}"/>
              </a:ext>
            </a:extLst>
          </p:cNvPr>
          <p:cNvSpPr txBox="1"/>
          <p:nvPr/>
        </p:nvSpPr>
        <p:spPr>
          <a:xfrm>
            <a:off x="1875152" y="3623772"/>
            <a:ext cx="3435349" cy="1200329"/>
          </a:xfrm>
          <a:prstGeom prst="rect">
            <a:avLst/>
          </a:prstGeom>
          <a:noFill/>
        </p:spPr>
        <p:txBody>
          <a:bodyPr wrap="square" rtlCol="0">
            <a:spAutoFit/>
          </a:bodyPr>
          <a:lstStyle/>
          <a:p>
            <a:pPr algn="r"/>
            <a:r>
              <a:rPr lang="en-US" sz="2400" b="1" spc="90" dirty="0">
                <a:ln w="3175">
                  <a:solidFill>
                    <a:srgbClr val="003262"/>
                  </a:solidFill>
                </a:ln>
                <a:solidFill>
                  <a:schemeClr val="bg1"/>
                </a:solidFill>
                <a:latin typeface="Minion Pro" panose="02040503050306020203" pitchFamily="18" charset="0"/>
              </a:rPr>
              <a:t>Siduo “Stone” Jiang</a:t>
            </a:r>
          </a:p>
          <a:p>
            <a:pPr algn="r"/>
            <a:r>
              <a:rPr lang="en-US" sz="2400" b="1" spc="90" dirty="0">
                <a:ln w="3175">
                  <a:solidFill>
                    <a:srgbClr val="003262"/>
                  </a:solidFill>
                </a:ln>
                <a:solidFill>
                  <a:schemeClr val="bg1"/>
                </a:solidFill>
                <a:latin typeface="Minion Pro" panose="02040503050306020203" pitchFamily="18" charset="0"/>
              </a:rPr>
              <a:t>William Casey King</a:t>
            </a:r>
          </a:p>
          <a:p>
            <a:pPr algn="r"/>
            <a:r>
              <a:rPr lang="en-US" sz="2400" b="1" spc="90" dirty="0">
                <a:ln w="3175">
                  <a:solidFill>
                    <a:srgbClr val="003262"/>
                  </a:solidFill>
                </a:ln>
                <a:solidFill>
                  <a:schemeClr val="bg1"/>
                </a:solidFill>
                <a:latin typeface="Minion Pro" panose="02040503050306020203" pitchFamily="18" charset="0"/>
              </a:rPr>
              <a:t>Cristopher Benge</a:t>
            </a:r>
          </a:p>
        </p:txBody>
      </p:sp>
      <p:pic>
        <p:nvPicPr>
          <p:cNvPr id="5" name="Picture 4">
            <a:extLst>
              <a:ext uri="{FF2B5EF4-FFF2-40B4-BE49-F238E27FC236}">
                <a16:creationId xmlns:a16="http://schemas.microsoft.com/office/drawing/2014/main" id="{EA1FB9B7-33AE-449C-B96E-A7C71C8470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63917" y="1017545"/>
            <a:ext cx="6574668" cy="4931001"/>
          </a:xfrm>
          <a:prstGeom prst="rect">
            <a:avLst/>
          </a:prstGeom>
        </p:spPr>
      </p:pic>
    </p:spTree>
    <p:extLst>
      <p:ext uri="{BB962C8B-B14F-4D97-AF65-F5344CB8AC3E}">
        <p14:creationId xmlns:p14="http://schemas.microsoft.com/office/powerpoint/2010/main" val="16239295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525B687-E5B2-471C-9DF9-555AB963CE4D}"/>
              </a:ext>
            </a:extLst>
          </p:cNvPr>
          <p:cNvSpPr txBox="1"/>
          <p:nvPr/>
        </p:nvSpPr>
        <p:spPr>
          <a:xfrm>
            <a:off x="2938953" y="2045281"/>
            <a:ext cx="3239178" cy="294696"/>
          </a:xfrm>
          <a:prstGeom prst="rect">
            <a:avLst/>
          </a:prstGeom>
          <a:noFill/>
        </p:spPr>
        <p:txBody>
          <a:bodyPr wrap="square" rtlCol="0">
            <a:spAutoFit/>
          </a:bodyPr>
          <a:lstStyle/>
          <a:p>
            <a:pPr>
              <a:lnSpc>
                <a:spcPct val="150000"/>
              </a:lnSpc>
            </a:pPr>
            <a:r>
              <a:rPr lang="en-US" sz="1000" spc="90" dirty="0">
                <a:solidFill>
                  <a:schemeClr val="bg1"/>
                </a:solidFill>
                <a:latin typeface="GeosansLight" panose="02000603020000020003" pitchFamily="2" charset="0"/>
                <a:cs typeface="Mitr ExtraLight" panose="00000300000000000000" pitchFamily="2" charset="-34"/>
              </a:rPr>
              <a:t>4.1M parameters (</a:t>
            </a:r>
            <a:r>
              <a:rPr lang="en-US" sz="1000" spc="90" dirty="0">
                <a:solidFill>
                  <a:schemeClr val="bg1"/>
                </a:solidFill>
                <a:latin typeface="GeosansLight" panose="02000603020000020003" pitchFamily="2" charset="0"/>
                <a:cs typeface="Mitr ExtraLight" panose="00000300000000000000" pitchFamily="2" charset="-34"/>
                <a:hlinkClick r:id="rId2"/>
              </a:rPr>
              <a:t>ref</a:t>
            </a:r>
            <a:r>
              <a:rPr lang="en-US" sz="1000" spc="90" dirty="0">
                <a:solidFill>
                  <a:schemeClr val="bg1"/>
                </a:solidFill>
                <a:latin typeface="GeosansLight" panose="02000603020000020003" pitchFamily="2" charset="0"/>
                <a:cs typeface="Mitr ExtraLight" panose="00000300000000000000" pitchFamily="2" charset="-34"/>
              </a:rPr>
              <a:t>)</a:t>
            </a:r>
          </a:p>
        </p:txBody>
      </p:sp>
      <p:sp>
        <p:nvSpPr>
          <p:cNvPr id="6" name="TextBox 5">
            <a:extLst>
              <a:ext uri="{FF2B5EF4-FFF2-40B4-BE49-F238E27FC236}">
                <a16:creationId xmlns:a16="http://schemas.microsoft.com/office/drawing/2014/main" id="{A372168D-B058-43AB-BF16-1D6CC05D88EE}"/>
              </a:ext>
            </a:extLst>
          </p:cNvPr>
          <p:cNvSpPr txBox="1"/>
          <p:nvPr/>
        </p:nvSpPr>
        <p:spPr>
          <a:xfrm>
            <a:off x="2938953" y="3711918"/>
            <a:ext cx="3239178" cy="294696"/>
          </a:xfrm>
          <a:prstGeom prst="rect">
            <a:avLst/>
          </a:prstGeom>
          <a:noFill/>
        </p:spPr>
        <p:txBody>
          <a:bodyPr wrap="square" rtlCol="0">
            <a:spAutoFit/>
          </a:bodyPr>
          <a:lstStyle/>
          <a:p>
            <a:pPr>
              <a:lnSpc>
                <a:spcPct val="150000"/>
              </a:lnSpc>
            </a:pPr>
            <a:r>
              <a:rPr lang="en-US" sz="1000" spc="90" dirty="0">
                <a:solidFill>
                  <a:schemeClr val="bg1"/>
                </a:solidFill>
                <a:latin typeface="GeosansLight" panose="02000603020000020003" pitchFamily="2" charset="0"/>
                <a:cs typeface="Mitr ExtraLight" panose="00000300000000000000" pitchFamily="2" charset="-34"/>
              </a:rPr>
              <a:t>7.2M parameters</a:t>
            </a:r>
          </a:p>
        </p:txBody>
      </p:sp>
      <p:sp>
        <p:nvSpPr>
          <p:cNvPr id="8" name="TextBox 7">
            <a:extLst>
              <a:ext uri="{FF2B5EF4-FFF2-40B4-BE49-F238E27FC236}">
                <a16:creationId xmlns:a16="http://schemas.microsoft.com/office/drawing/2014/main" id="{CB1830C9-06C5-4A7C-B2C8-68B8442B2880}"/>
              </a:ext>
            </a:extLst>
          </p:cNvPr>
          <p:cNvSpPr txBox="1"/>
          <p:nvPr/>
        </p:nvSpPr>
        <p:spPr>
          <a:xfrm>
            <a:off x="2938953" y="1745500"/>
            <a:ext cx="3239178" cy="298672"/>
          </a:xfrm>
          <a:prstGeom prst="rect">
            <a:avLst/>
          </a:prstGeom>
          <a:noFill/>
        </p:spPr>
        <p:txBody>
          <a:bodyPr wrap="square" rtlCol="0">
            <a:spAutoFit/>
          </a:bodyPr>
          <a:lstStyle/>
          <a:p>
            <a:pPr>
              <a:lnSpc>
                <a:spcPct val="150000"/>
              </a:lnSpc>
            </a:pPr>
            <a:r>
              <a:rPr lang="en-US" sz="1000" spc="90" dirty="0">
                <a:solidFill>
                  <a:schemeClr val="bg1"/>
                </a:solidFill>
                <a:latin typeface="MADE GoodTime Grotesk" panose="02000503000000020004" pitchFamily="50" charset="0"/>
                <a:cs typeface="Mitr ExtraLight" panose="00000300000000000000" pitchFamily="2" charset="-34"/>
              </a:rPr>
              <a:t>LeNet-5</a:t>
            </a:r>
          </a:p>
        </p:txBody>
      </p:sp>
      <p:sp>
        <p:nvSpPr>
          <p:cNvPr id="9" name="TextBox 8">
            <a:extLst>
              <a:ext uri="{FF2B5EF4-FFF2-40B4-BE49-F238E27FC236}">
                <a16:creationId xmlns:a16="http://schemas.microsoft.com/office/drawing/2014/main" id="{52F0FEA9-3672-4204-8706-33B17DA72CC9}"/>
              </a:ext>
            </a:extLst>
          </p:cNvPr>
          <p:cNvSpPr txBox="1"/>
          <p:nvPr/>
        </p:nvSpPr>
        <p:spPr>
          <a:xfrm>
            <a:off x="2938953" y="3495726"/>
            <a:ext cx="1633046" cy="298672"/>
          </a:xfrm>
          <a:prstGeom prst="rect">
            <a:avLst/>
          </a:prstGeom>
          <a:noFill/>
        </p:spPr>
        <p:txBody>
          <a:bodyPr wrap="square" rtlCol="0">
            <a:spAutoFit/>
          </a:bodyPr>
          <a:lstStyle/>
          <a:p>
            <a:pPr>
              <a:lnSpc>
                <a:spcPct val="150000"/>
              </a:lnSpc>
            </a:pPr>
            <a:r>
              <a:rPr lang="en-US" sz="1000" spc="90" dirty="0">
                <a:solidFill>
                  <a:schemeClr val="bg1"/>
                </a:solidFill>
                <a:latin typeface="MADE GoodTime Grotesk" panose="02000503000000020004" pitchFamily="50" charset="0"/>
                <a:cs typeface="Mitr ExtraLight" panose="00000300000000000000" pitchFamily="2" charset="-34"/>
              </a:rPr>
              <a:t>Conv2D 10-Layer</a:t>
            </a:r>
          </a:p>
        </p:txBody>
      </p:sp>
      <p:sp>
        <p:nvSpPr>
          <p:cNvPr id="7" name="TextBox 6">
            <a:extLst>
              <a:ext uri="{FF2B5EF4-FFF2-40B4-BE49-F238E27FC236}">
                <a16:creationId xmlns:a16="http://schemas.microsoft.com/office/drawing/2014/main" id="{ED563C4A-19BE-4F19-AC6C-FA385296FABB}"/>
              </a:ext>
            </a:extLst>
          </p:cNvPr>
          <p:cNvSpPr txBox="1"/>
          <p:nvPr/>
        </p:nvSpPr>
        <p:spPr>
          <a:xfrm>
            <a:off x="2938953" y="2887069"/>
            <a:ext cx="3239178" cy="294696"/>
          </a:xfrm>
          <a:prstGeom prst="rect">
            <a:avLst/>
          </a:prstGeom>
          <a:noFill/>
        </p:spPr>
        <p:txBody>
          <a:bodyPr wrap="square" rtlCol="0">
            <a:spAutoFit/>
          </a:bodyPr>
          <a:lstStyle/>
          <a:p>
            <a:pPr>
              <a:lnSpc>
                <a:spcPct val="150000"/>
              </a:lnSpc>
            </a:pPr>
            <a:r>
              <a:rPr lang="en-US" sz="1000" spc="90" dirty="0">
                <a:solidFill>
                  <a:schemeClr val="bg1"/>
                </a:solidFill>
                <a:latin typeface="GeosansLight" panose="02000603020000020003" pitchFamily="2" charset="0"/>
                <a:cs typeface="Mitr ExtraLight" panose="00000300000000000000" pitchFamily="2" charset="-34"/>
              </a:rPr>
              <a:t>3.2M parameters</a:t>
            </a:r>
          </a:p>
        </p:txBody>
      </p:sp>
      <p:sp>
        <p:nvSpPr>
          <p:cNvPr id="10" name="TextBox 9">
            <a:extLst>
              <a:ext uri="{FF2B5EF4-FFF2-40B4-BE49-F238E27FC236}">
                <a16:creationId xmlns:a16="http://schemas.microsoft.com/office/drawing/2014/main" id="{640733C2-D004-4D3F-A7D5-8F54205431FB}"/>
              </a:ext>
            </a:extLst>
          </p:cNvPr>
          <p:cNvSpPr txBox="1"/>
          <p:nvPr/>
        </p:nvSpPr>
        <p:spPr>
          <a:xfrm>
            <a:off x="2938953" y="2620613"/>
            <a:ext cx="3239178" cy="298672"/>
          </a:xfrm>
          <a:prstGeom prst="rect">
            <a:avLst/>
          </a:prstGeom>
          <a:noFill/>
        </p:spPr>
        <p:txBody>
          <a:bodyPr wrap="square" rtlCol="0">
            <a:spAutoFit/>
          </a:bodyPr>
          <a:lstStyle/>
          <a:p>
            <a:pPr>
              <a:lnSpc>
                <a:spcPct val="150000"/>
              </a:lnSpc>
            </a:pPr>
            <a:r>
              <a:rPr lang="en-US" sz="1000" spc="90" dirty="0">
                <a:solidFill>
                  <a:schemeClr val="bg1"/>
                </a:solidFill>
                <a:latin typeface="MADE GoodTime Grotesk" panose="02000503000000020004" pitchFamily="50" charset="0"/>
                <a:cs typeface="Mitr ExtraLight" panose="00000300000000000000" pitchFamily="2" charset="-34"/>
              </a:rPr>
              <a:t>Conv2D 5-Layer</a:t>
            </a:r>
          </a:p>
        </p:txBody>
      </p:sp>
      <p:sp>
        <p:nvSpPr>
          <p:cNvPr id="12" name="TextBox 11">
            <a:extLst>
              <a:ext uri="{FF2B5EF4-FFF2-40B4-BE49-F238E27FC236}">
                <a16:creationId xmlns:a16="http://schemas.microsoft.com/office/drawing/2014/main" id="{339E633B-4E3E-4B30-AA78-49B128CEFAF5}"/>
              </a:ext>
            </a:extLst>
          </p:cNvPr>
          <p:cNvSpPr txBox="1"/>
          <p:nvPr/>
        </p:nvSpPr>
        <p:spPr>
          <a:xfrm>
            <a:off x="2275840" y="1745500"/>
            <a:ext cx="778081" cy="461665"/>
          </a:xfrm>
          <a:prstGeom prst="rect">
            <a:avLst/>
          </a:prstGeom>
          <a:noFill/>
        </p:spPr>
        <p:txBody>
          <a:bodyPr wrap="square" rtlCol="0">
            <a:spAutoFit/>
          </a:bodyPr>
          <a:lstStyle/>
          <a:p>
            <a:r>
              <a:rPr lang="en-US" sz="2400" spc="90" dirty="0">
                <a:solidFill>
                  <a:srgbClr val="FDB515"/>
                </a:solidFill>
                <a:latin typeface="MADE GoodTime Grotesk" panose="02000503000000020004" pitchFamily="50" charset="0"/>
                <a:cs typeface="Mitr ExtraLight" panose="00000300000000000000" pitchFamily="2" charset="-34"/>
              </a:rPr>
              <a:t>01</a:t>
            </a:r>
          </a:p>
        </p:txBody>
      </p:sp>
      <p:sp>
        <p:nvSpPr>
          <p:cNvPr id="13" name="TextBox 12">
            <a:extLst>
              <a:ext uri="{FF2B5EF4-FFF2-40B4-BE49-F238E27FC236}">
                <a16:creationId xmlns:a16="http://schemas.microsoft.com/office/drawing/2014/main" id="{F85B0D58-E33E-4175-BEFC-A990AEF43B87}"/>
              </a:ext>
            </a:extLst>
          </p:cNvPr>
          <p:cNvSpPr txBox="1"/>
          <p:nvPr/>
        </p:nvSpPr>
        <p:spPr>
          <a:xfrm>
            <a:off x="2275840" y="3495726"/>
            <a:ext cx="778081" cy="461665"/>
          </a:xfrm>
          <a:prstGeom prst="rect">
            <a:avLst/>
          </a:prstGeom>
          <a:noFill/>
        </p:spPr>
        <p:txBody>
          <a:bodyPr wrap="square" rtlCol="0">
            <a:spAutoFit/>
          </a:bodyPr>
          <a:lstStyle/>
          <a:p>
            <a:r>
              <a:rPr lang="en-US" sz="2400" spc="90" dirty="0">
                <a:solidFill>
                  <a:srgbClr val="9DAD33"/>
                </a:solidFill>
                <a:latin typeface="MADE GoodTime Grotesk" panose="02000503000000020004" pitchFamily="50" charset="0"/>
                <a:cs typeface="Mitr ExtraLight" panose="00000300000000000000" pitchFamily="2" charset="-34"/>
              </a:rPr>
              <a:t>03</a:t>
            </a:r>
          </a:p>
        </p:txBody>
      </p:sp>
      <p:sp>
        <p:nvSpPr>
          <p:cNvPr id="14" name="TextBox 13">
            <a:extLst>
              <a:ext uri="{FF2B5EF4-FFF2-40B4-BE49-F238E27FC236}">
                <a16:creationId xmlns:a16="http://schemas.microsoft.com/office/drawing/2014/main" id="{6C4A0A83-0B5C-4E86-8A96-2C4E9A5B24E1}"/>
              </a:ext>
            </a:extLst>
          </p:cNvPr>
          <p:cNvSpPr txBox="1"/>
          <p:nvPr/>
        </p:nvSpPr>
        <p:spPr>
          <a:xfrm>
            <a:off x="2275840" y="2620613"/>
            <a:ext cx="778081" cy="461665"/>
          </a:xfrm>
          <a:prstGeom prst="rect">
            <a:avLst/>
          </a:prstGeom>
          <a:noFill/>
        </p:spPr>
        <p:txBody>
          <a:bodyPr wrap="square" rtlCol="0">
            <a:spAutoFit/>
          </a:bodyPr>
          <a:lstStyle/>
          <a:p>
            <a:r>
              <a:rPr lang="en-US" sz="2400" spc="90" dirty="0">
                <a:solidFill>
                  <a:srgbClr val="B9D3B6"/>
                </a:solidFill>
                <a:latin typeface="MADE GoodTime Grotesk" panose="02000503000000020004" pitchFamily="50" charset="0"/>
                <a:cs typeface="Mitr ExtraLight" panose="00000300000000000000" pitchFamily="2" charset="-34"/>
              </a:rPr>
              <a:t>02</a:t>
            </a:r>
          </a:p>
        </p:txBody>
      </p:sp>
      <p:sp>
        <p:nvSpPr>
          <p:cNvPr id="16" name="Oval 15">
            <a:extLst>
              <a:ext uri="{FF2B5EF4-FFF2-40B4-BE49-F238E27FC236}">
                <a16:creationId xmlns:a16="http://schemas.microsoft.com/office/drawing/2014/main" id="{B0491FBA-09EA-4703-9D0D-B6A118FE08BA}"/>
              </a:ext>
            </a:extLst>
          </p:cNvPr>
          <p:cNvSpPr/>
          <p:nvPr/>
        </p:nvSpPr>
        <p:spPr>
          <a:xfrm flipV="1">
            <a:off x="11714161" y="6444615"/>
            <a:ext cx="161566" cy="16156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34E74CEB-56C5-4C9D-AEE5-11699439F0F5}"/>
              </a:ext>
            </a:extLst>
          </p:cNvPr>
          <p:cNvSpPr txBox="1"/>
          <p:nvPr/>
        </p:nvSpPr>
        <p:spPr>
          <a:xfrm>
            <a:off x="288837" y="6379379"/>
            <a:ext cx="370293" cy="257443"/>
          </a:xfrm>
          <a:prstGeom prst="rect">
            <a:avLst/>
          </a:prstGeom>
          <a:noFill/>
        </p:spPr>
        <p:txBody>
          <a:bodyPr wrap="square" rtlCol="0">
            <a:spAutoFit/>
          </a:bodyPr>
          <a:lstStyle/>
          <a:p>
            <a:pPr>
              <a:lnSpc>
                <a:spcPct val="150000"/>
              </a:lnSpc>
            </a:pPr>
            <a:r>
              <a:rPr lang="en-US" sz="800" spc="90" dirty="0">
                <a:solidFill>
                  <a:schemeClr val="bg1"/>
                </a:solidFill>
                <a:latin typeface="MADE GoodTime Grotesk" panose="02000503000000020004" pitchFamily="50" charset="0"/>
              </a:rPr>
              <a:t>09</a:t>
            </a:r>
          </a:p>
        </p:txBody>
      </p:sp>
      <p:sp>
        <p:nvSpPr>
          <p:cNvPr id="18" name="TextBox 17">
            <a:extLst>
              <a:ext uri="{FF2B5EF4-FFF2-40B4-BE49-F238E27FC236}">
                <a16:creationId xmlns:a16="http://schemas.microsoft.com/office/drawing/2014/main" id="{40660074-0730-4E98-B051-6CA3B0727025}"/>
              </a:ext>
            </a:extLst>
          </p:cNvPr>
          <p:cNvSpPr txBox="1"/>
          <p:nvPr/>
        </p:nvSpPr>
        <p:spPr>
          <a:xfrm>
            <a:off x="4363211" y="224444"/>
            <a:ext cx="3465693" cy="587597"/>
          </a:xfrm>
          <a:prstGeom prst="rect">
            <a:avLst/>
          </a:prstGeom>
          <a:noFill/>
        </p:spPr>
        <p:txBody>
          <a:bodyPr wrap="none" rtlCol="0">
            <a:spAutoFit/>
          </a:bodyPr>
          <a:lstStyle/>
          <a:p>
            <a:pPr algn="ctr">
              <a:lnSpc>
                <a:spcPct val="150000"/>
              </a:lnSpc>
            </a:pPr>
            <a:r>
              <a:rPr lang="en-US" sz="2400" spc="90" dirty="0">
                <a:solidFill>
                  <a:schemeClr val="bg1"/>
                </a:solidFill>
                <a:latin typeface="MADE GoodTime Grotesk" panose="02000503000000020004" pitchFamily="50" charset="0"/>
              </a:rPr>
              <a:t>Model Architectures</a:t>
            </a:r>
          </a:p>
        </p:txBody>
      </p:sp>
      <p:sp>
        <p:nvSpPr>
          <p:cNvPr id="19" name="TextBox 18">
            <a:extLst>
              <a:ext uri="{FF2B5EF4-FFF2-40B4-BE49-F238E27FC236}">
                <a16:creationId xmlns:a16="http://schemas.microsoft.com/office/drawing/2014/main" id="{AE58FBE5-4215-45FE-A23F-D454A0FDC6DC}"/>
              </a:ext>
            </a:extLst>
          </p:cNvPr>
          <p:cNvSpPr txBox="1"/>
          <p:nvPr/>
        </p:nvSpPr>
        <p:spPr>
          <a:xfrm>
            <a:off x="3018503" y="1150383"/>
            <a:ext cx="6154994" cy="294696"/>
          </a:xfrm>
          <a:prstGeom prst="rect">
            <a:avLst/>
          </a:prstGeom>
          <a:noFill/>
        </p:spPr>
        <p:txBody>
          <a:bodyPr wrap="square" rtlCol="0">
            <a:spAutoFit/>
          </a:bodyPr>
          <a:lstStyle/>
          <a:p>
            <a:pPr algn="ctr">
              <a:lnSpc>
                <a:spcPct val="150000"/>
              </a:lnSpc>
            </a:pPr>
            <a:r>
              <a:rPr lang="en-US" sz="1000" spc="90" dirty="0">
                <a:solidFill>
                  <a:schemeClr val="bg1"/>
                </a:solidFill>
                <a:latin typeface="GeosansLight" panose="02000603020000020003" pitchFamily="2" charset="0"/>
              </a:rPr>
              <a:t>Models, models… everywhere!</a:t>
            </a:r>
          </a:p>
        </p:txBody>
      </p:sp>
      <p:sp>
        <p:nvSpPr>
          <p:cNvPr id="26" name="TextBox 25">
            <a:extLst>
              <a:ext uri="{FF2B5EF4-FFF2-40B4-BE49-F238E27FC236}">
                <a16:creationId xmlns:a16="http://schemas.microsoft.com/office/drawing/2014/main" id="{1912C47E-B102-4C04-8C2E-B746770DF409}"/>
              </a:ext>
            </a:extLst>
          </p:cNvPr>
          <p:cNvSpPr txBox="1"/>
          <p:nvPr/>
        </p:nvSpPr>
        <p:spPr>
          <a:xfrm>
            <a:off x="2938953" y="5545733"/>
            <a:ext cx="3239178" cy="294696"/>
          </a:xfrm>
          <a:prstGeom prst="rect">
            <a:avLst/>
          </a:prstGeom>
          <a:noFill/>
        </p:spPr>
        <p:txBody>
          <a:bodyPr wrap="square" rtlCol="0">
            <a:spAutoFit/>
          </a:bodyPr>
          <a:lstStyle/>
          <a:p>
            <a:pPr>
              <a:lnSpc>
                <a:spcPct val="150000"/>
              </a:lnSpc>
            </a:pPr>
            <a:r>
              <a:rPr lang="en-US" sz="1000" spc="90" dirty="0">
                <a:solidFill>
                  <a:schemeClr val="bg1"/>
                </a:solidFill>
                <a:latin typeface="GeosansLight" panose="02000603020000020003" pitchFamily="2" charset="0"/>
                <a:cs typeface="Mitr ExtraLight" panose="00000300000000000000" pitchFamily="2" charset="-34"/>
              </a:rPr>
              <a:t>11.2M / 21.3M parameters (</a:t>
            </a:r>
            <a:r>
              <a:rPr lang="en-US" sz="1000" spc="90" dirty="0">
                <a:solidFill>
                  <a:schemeClr val="bg1"/>
                </a:solidFill>
                <a:latin typeface="GeosansLight" panose="02000603020000020003" pitchFamily="2" charset="0"/>
                <a:cs typeface="Mitr ExtraLight" panose="00000300000000000000" pitchFamily="2" charset="-34"/>
                <a:hlinkClick r:id="rId3"/>
              </a:rPr>
              <a:t>ref</a:t>
            </a:r>
            <a:r>
              <a:rPr lang="en-US" sz="1000" spc="90" dirty="0">
                <a:solidFill>
                  <a:schemeClr val="bg1"/>
                </a:solidFill>
                <a:latin typeface="GeosansLight" panose="02000603020000020003" pitchFamily="2" charset="0"/>
                <a:cs typeface="Mitr ExtraLight" panose="00000300000000000000" pitchFamily="2" charset="-34"/>
              </a:rPr>
              <a:t>)</a:t>
            </a:r>
          </a:p>
        </p:txBody>
      </p:sp>
      <p:sp>
        <p:nvSpPr>
          <p:cNvPr id="27" name="TextBox 26">
            <a:extLst>
              <a:ext uri="{FF2B5EF4-FFF2-40B4-BE49-F238E27FC236}">
                <a16:creationId xmlns:a16="http://schemas.microsoft.com/office/drawing/2014/main" id="{A7FBEB66-74AA-479D-BF83-B76383D201A8}"/>
              </a:ext>
            </a:extLst>
          </p:cNvPr>
          <p:cNvSpPr txBox="1"/>
          <p:nvPr/>
        </p:nvSpPr>
        <p:spPr>
          <a:xfrm>
            <a:off x="2938953" y="5245952"/>
            <a:ext cx="3239178" cy="298672"/>
          </a:xfrm>
          <a:prstGeom prst="rect">
            <a:avLst/>
          </a:prstGeom>
          <a:noFill/>
        </p:spPr>
        <p:txBody>
          <a:bodyPr wrap="square" rtlCol="0">
            <a:spAutoFit/>
          </a:bodyPr>
          <a:lstStyle/>
          <a:p>
            <a:pPr>
              <a:lnSpc>
                <a:spcPct val="150000"/>
              </a:lnSpc>
            </a:pPr>
            <a:r>
              <a:rPr lang="en-US" sz="1000" spc="90" dirty="0">
                <a:solidFill>
                  <a:schemeClr val="bg1"/>
                </a:solidFill>
                <a:latin typeface="MADE GoodTime Grotesk" panose="02000503000000020004" pitchFamily="50" charset="0"/>
                <a:cs typeface="Mitr ExtraLight" panose="00000300000000000000" pitchFamily="2" charset="-34"/>
              </a:rPr>
              <a:t>ResNet V1 (18, 34)</a:t>
            </a:r>
          </a:p>
        </p:txBody>
      </p:sp>
      <p:sp>
        <p:nvSpPr>
          <p:cNvPr id="28" name="TextBox 27">
            <a:extLst>
              <a:ext uri="{FF2B5EF4-FFF2-40B4-BE49-F238E27FC236}">
                <a16:creationId xmlns:a16="http://schemas.microsoft.com/office/drawing/2014/main" id="{8846CE25-7CE2-421B-9403-73695F33ED29}"/>
              </a:ext>
            </a:extLst>
          </p:cNvPr>
          <p:cNvSpPr txBox="1"/>
          <p:nvPr/>
        </p:nvSpPr>
        <p:spPr>
          <a:xfrm>
            <a:off x="2938953" y="4628826"/>
            <a:ext cx="3239178" cy="294696"/>
          </a:xfrm>
          <a:prstGeom prst="rect">
            <a:avLst/>
          </a:prstGeom>
          <a:noFill/>
        </p:spPr>
        <p:txBody>
          <a:bodyPr wrap="square" rtlCol="0">
            <a:spAutoFit/>
          </a:bodyPr>
          <a:lstStyle/>
          <a:p>
            <a:pPr>
              <a:lnSpc>
                <a:spcPct val="150000"/>
              </a:lnSpc>
            </a:pPr>
            <a:r>
              <a:rPr lang="en-US" sz="1000" spc="90" dirty="0">
                <a:solidFill>
                  <a:schemeClr val="bg1"/>
                </a:solidFill>
                <a:latin typeface="GeosansLight" panose="02000603020000020003" pitchFamily="2" charset="0"/>
                <a:cs typeface="Mitr ExtraLight" panose="00000300000000000000" pitchFamily="2" charset="-34"/>
              </a:rPr>
              <a:t>2.4M parameters</a:t>
            </a:r>
          </a:p>
        </p:txBody>
      </p:sp>
      <p:sp>
        <p:nvSpPr>
          <p:cNvPr id="29" name="TextBox 28">
            <a:extLst>
              <a:ext uri="{FF2B5EF4-FFF2-40B4-BE49-F238E27FC236}">
                <a16:creationId xmlns:a16="http://schemas.microsoft.com/office/drawing/2014/main" id="{DA7DB053-0253-457C-B7B1-FA906D6331DC}"/>
              </a:ext>
            </a:extLst>
          </p:cNvPr>
          <p:cNvSpPr txBox="1"/>
          <p:nvPr/>
        </p:nvSpPr>
        <p:spPr>
          <a:xfrm>
            <a:off x="2938952" y="4370839"/>
            <a:ext cx="1798145" cy="298672"/>
          </a:xfrm>
          <a:prstGeom prst="rect">
            <a:avLst/>
          </a:prstGeom>
          <a:noFill/>
        </p:spPr>
        <p:txBody>
          <a:bodyPr wrap="square" rtlCol="0">
            <a:spAutoFit/>
          </a:bodyPr>
          <a:lstStyle/>
          <a:p>
            <a:pPr>
              <a:lnSpc>
                <a:spcPct val="150000"/>
              </a:lnSpc>
            </a:pPr>
            <a:r>
              <a:rPr lang="en-US" sz="1000" spc="90" dirty="0">
                <a:solidFill>
                  <a:schemeClr val="bg1"/>
                </a:solidFill>
                <a:latin typeface="MADE GoodTime Grotesk" panose="02000503000000020004" pitchFamily="50" charset="0"/>
                <a:cs typeface="Mitr ExtraLight" panose="00000300000000000000" pitchFamily="2" charset="-34"/>
              </a:rPr>
              <a:t>Local2D 5 Layer</a:t>
            </a:r>
          </a:p>
        </p:txBody>
      </p:sp>
      <p:sp>
        <p:nvSpPr>
          <p:cNvPr id="30" name="TextBox 29">
            <a:extLst>
              <a:ext uri="{FF2B5EF4-FFF2-40B4-BE49-F238E27FC236}">
                <a16:creationId xmlns:a16="http://schemas.microsoft.com/office/drawing/2014/main" id="{72B798A3-6FAC-48CC-9821-724BF7558623}"/>
              </a:ext>
            </a:extLst>
          </p:cNvPr>
          <p:cNvSpPr txBox="1"/>
          <p:nvPr/>
        </p:nvSpPr>
        <p:spPr>
          <a:xfrm>
            <a:off x="2275840" y="5245952"/>
            <a:ext cx="778081" cy="461665"/>
          </a:xfrm>
          <a:prstGeom prst="rect">
            <a:avLst/>
          </a:prstGeom>
          <a:noFill/>
        </p:spPr>
        <p:txBody>
          <a:bodyPr wrap="square" rtlCol="0">
            <a:spAutoFit/>
          </a:bodyPr>
          <a:lstStyle/>
          <a:p>
            <a:r>
              <a:rPr lang="en-US" sz="2400" spc="90" dirty="0">
                <a:solidFill>
                  <a:srgbClr val="9952A0"/>
                </a:solidFill>
                <a:latin typeface="MADE GoodTime Grotesk" panose="02000503000000020004" pitchFamily="50" charset="0"/>
                <a:cs typeface="Mitr ExtraLight" panose="00000300000000000000" pitchFamily="2" charset="-34"/>
              </a:rPr>
              <a:t>05</a:t>
            </a:r>
          </a:p>
        </p:txBody>
      </p:sp>
      <p:sp>
        <p:nvSpPr>
          <p:cNvPr id="31" name="TextBox 30">
            <a:extLst>
              <a:ext uri="{FF2B5EF4-FFF2-40B4-BE49-F238E27FC236}">
                <a16:creationId xmlns:a16="http://schemas.microsoft.com/office/drawing/2014/main" id="{19D32D10-90D1-4610-8D4F-5A50C29F64CD}"/>
              </a:ext>
            </a:extLst>
          </p:cNvPr>
          <p:cNvSpPr txBox="1"/>
          <p:nvPr/>
        </p:nvSpPr>
        <p:spPr>
          <a:xfrm>
            <a:off x="2275840" y="4370839"/>
            <a:ext cx="778081" cy="461665"/>
          </a:xfrm>
          <a:prstGeom prst="rect">
            <a:avLst/>
          </a:prstGeom>
          <a:noFill/>
        </p:spPr>
        <p:txBody>
          <a:bodyPr wrap="square" rtlCol="0">
            <a:spAutoFit/>
          </a:bodyPr>
          <a:lstStyle/>
          <a:p>
            <a:r>
              <a:rPr lang="en-US" sz="2400" spc="90" dirty="0">
                <a:solidFill>
                  <a:srgbClr val="00B0DA"/>
                </a:solidFill>
                <a:latin typeface="MADE GoodTime Grotesk" panose="02000503000000020004" pitchFamily="50" charset="0"/>
                <a:cs typeface="Mitr ExtraLight" panose="00000300000000000000" pitchFamily="2" charset="-34"/>
              </a:rPr>
              <a:t>04</a:t>
            </a:r>
          </a:p>
        </p:txBody>
      </p:sp>
      <p:sp>
        <p:nvSpPr>
          <p:cNvPr id="32" name="TextBox 31">
            <a:extLst>
              <a:ext uri="{FF2B5EF4-FFF2-40B4-BE49-F238E27FC236}">
                <a16:creationId xmlns:a16="http://schemas.microsoft.com/office/drawing/2014/main" id="{2D595FBF-664D-4FC4-8E0E-A0CCE4B4FD98}"/>
              </a:ext>
            </a:extLst>
          </p:cNvPr>
          <p:cNvSpPr txBox="1"/>
          <p:nvPr/>
        </p:nvSpPr>
        <p:spPr>
          <a:xfrm>
            <a:off x="7786122" y="2045281"/>
            <a:ext cx="3239178" cy="294696"/>
          </a:xfrm>
          <a:prstGeom prst="rect">
            <a:avLst/>
          </a:prstGeom>
          <a:noFill/>
        </p:spPr>
        <p:txBody>
          <a:bodyPr wrap="square" rtlCol="0">
            <a:spAutoFit/>
          </a:bodyPr>
          <a:lstStyle/>
          <a:p>
            <a:pPr>
              <a:lnSpc>
                <a:spcPct val="150000"/>
              </a:lnSpc>
            </a:pPr>
            <a:r>
              <a:rPr lang="en-US" sz="1000" spc="90" dirty="0">
                <a:solidFill>
                  <a:schemeClr val="bg1"/>
                </a:solidFill>
                <a:latin typeface="GeosansLight" panose="02000603020000020003" pitchFamily="2" charset="0"/>
                <a:cs typeface="Mitr ExtraLight" panose="00000300000000000000" pitchFamily="2" charset="-34"/>
              </a:rPr>
              <a:t>23.6M parameters (</a:t>
            </a:r>
            <a:r>
              <a:rPr lang="en-US" sz="1000" spc="90" dirty="0">
                <a:solidFill>
                  <a:schemeClr val="bg1"/>
                </a:solidFill>
                <a:latin typeface="GeosansLight" panose="02000603020000020003" pitchFamily="2" charset="0"/>
                <a:cs typeface="Mitr ExtraLight" panose="00000300000000000000" pitchFamily="2" charset="-34"/>
                <a:hlinkClick r:id="rId4"/>
              </a:rPr>
              <a:t>ref</a:t>
            </a:r>
            <a:r>
              <a:rPr lang="en-US" sz="1000" spc="90" dirty="0">
                <a:solidFill>
                  <a:schemeClr val="bg1"/>
                </a:solidFill>
                <a:latin typeface="GeosansLight" panose="02000603020000020003" pitchFamily="2" charset="0"/>
                <a:cs typeface="Mitr ExtraLight" panose="00000300000000000000" pitchFamily="2" charset="-34"/>
              </a:rPr>
              <a:t>)</a:t>
            </a:r>
          </a:p>
        </p:txBody>
      </p:sp>
      <p:sp>
        <p:nvSpPr>
          <p:cNvPr id="33" name="TextBox 32">
            <a:extLst>
              <a:ext uri="{FF2B5EF4-FFF2-40B4-BE49-F238E27FC236}">
                <a16:creationId xmlns:a16="http://schemas.microsoft.com/office/drawing/2014/main" id="{B7236BB0-98F0-44AE-8C7A-005C10EC3885}"/>
              </a:ext>
            </a:extLst>
          </p:cNvPr>
          <p:cNvSpPr txBox="1"/>
          <p:nvPr/>
        </p:nvSpPr>
        <p:spPr>
          <a:xfrm>
            <a:off x="7786122" y="3711918"/>
            <a:ext cx="3239178" cy="294696"/>
          </a:xfrm>
          <a:prstGeom prst="rect">
            <a:avLst/>
          </a:prstGeom>
          <a:noFill/>
        </p:spPr>
        <p:txBody>
          <a:bodyPr wrap="square" rtlCol="0">
            <a:spAutoFit/>
          </a:bodyPr>
          <a:lstStyle/>
          <a:p>
            <a:pPr>
              <a:lnSpc>
                <a:spcPct val="150000"/>
              </a:lnSpc>
            </a:pPr>
            <a:r>
              <a:rPr lang="en-US" sz="1000" spc="90" dirty="0">
                <a:solidFill>
                  <a:schemeClr val="bg1"/>
                </a:solidFill>
                <a:latin typeface="GeosansLight" panose="02000603020000020003" pitchFamily="2" charset="0"/>
                <a:cs typeface="Mitr ExtraLight" panose="00000300000000000000" pitchFamily="2" charset="-34"/>
              </a:rPr>
              <a:t>21.8M parameters (</a:t>
            </a:r>
            <a:r>
              <a:rPr lang="en-US" sz="1000" spc="90" dirty="0">
                <a:solidFill>
                  <a:schemeClr val="bg1"/>
                </a:solidFill>
                <a:latin typeface="GeosansLight" panose="02000603020000020003" pitchFamily="2" charset="0"/>
                <a:cs typeface="Mitr ExtraLight" panose="00000300000000000000" pitchFamily="2" charset="-34"/>
                <a:hlinkClick r:id="rId5"/>
              </a:rPr>
              <a:t>ref</a:t>
            </a:r>
            <a:r>
              <a:rPr lang="en-US" sz="1000" spc="90" dirty="0">
                <a:solidFill>
                  <a:schemeClr val="bg1"/>
                </a:solidFill>
                <a:latin typeface="GeosansLight" panose="02000603020000020003" pitchFamily="2" charset="0"/>
                <a:cs typeface="Mitr ExtraLight" panose="00000300000000000000" pitchFamily="2" charset="-34"/>
              </a:rPr>
              <a:t>)</a:t>
            </a:r>
          </a:p>
        </p:txBody>
      </p:sp>
      <p:sp>
        <p:nvSpPr>
          <p:cNvPr id="34" name="TextBox 33">
            <a:extLst>
              <a:ext uri="{FF2B5EF4-FFF2-40B4-BE49-F238E27FC236}">
                <a16:creationId xmlns:a16="http://schemas.microsoft.com/office/drawing/2014/main" id="{20773A12-4ADE-45FF-BC56-EE868D97937A}"/>
              </a:ext>
            </a:extLst>
          </p:cNvPr>
          <p:cNvSpPr txBox="1"/>
          <p:nvPr/>
        </p:nvSpPr>
        <p:spPr>
          <a:xfrm>
            <a:off x="7786122" y="1745500"/>
            <a:ext cx="3239178" cy="298672"/>
          </a:xfrm>
          <a:prstGeom prst="rect">
            <a:avLst/>
          </a:prstGeom>
          <a:noFill/>
        </p:spPr>
        <p:txBody>
          <a:bodyPr wrap="square" rtlCol="0">
            <a:spAutoFit/>
          </a:bodyPr>
          <a:lstStyle/>
          <a:p>
            <a:pPr>
              <a:lnSpc>
                <a:spcPct val="150000"/>
              </a:lnSpc>
            </a:pPr>
            <a:r>
              <a:rPr lang="en-US" sz="1000" spc="90" dirty="0">
                <a:solidFill>
                  <a:schemeClr val="bg1"/>
                </a:solidFill>
                <a:latin typeface="MADE GoodTime Grotesk" panose="02000503000000020004" pitchFamily="50" charset="0"/>
                <a:cs typeface="Mitr ExtraLight" panose="00000300000000000000" pitchFamily="2" charset="-34"/>
              </a:rPr>
              <a:t>ResNet V2 (50)</a:t>
            </a:r>
          </a:p>
        </p:txBody>
      </p:sp>
      <p:sp>
        <p:nvSpPr>
          <p:cNvPr id="35" name="TextBox 34">
            <a:extLst>
              <a:ext uri="{FF2B5EF4-FFF2-40B4-BE49-F238E27FC236}">
                <a16:creationId xmlns:a16="http://schemas.microsoft.com/office/drawing/2014/main" id="{081F31E8-EFC8-485D-B2D2-A7010719D109}"/>
              </a:ext>
            </a:extLst>
          </p:cNvPr>
          <p:cNvSpPr txBox="1"/>
          <p:nvPr/>
        </p:nvSpPr>
        <p:spPr>
          <a:xfrm>
            <a:off x="7786122" y="3495726"/>
            <a:ext cx="1633046" cy="298672"/>
          </a:xfrm>
          <a:prstGeom prst="rect">
            <a:avLst/>
          </a:prstGeom>
          <a:noFill/>
        </p:spPr>
        <p:txBody>
          <a:bodyPr wrap="square" rtlCol="0">
            <a:spAutoFit/>
          </a:bodyPr>
          <a:lstStyle/>
          <a:p>
            <a:pPr>
              <a:lnSpc>
                <a:spcPct val="150000"/>
              </a:lnSpc>
            </a:pPr>
            <a:r>
              <a:rPr lang="en-US" sz="1000" spc="90" dirty="0">
                <a:solidFill>
                  <a:schemeClr val="bg1"/>
                </a:solidFill>
                <a:latin typeface="MADE GoodTime Grotesk" panose="02000503000000020004" pitchFamily="50" charset="0"/>
                <a:cs typeface="Mitr ExtraLight" panose="00000300000000000000" pitchFamily="2" charset="-34"/>
              </a:rPr>
              <a:t>Inception V3</a:t>
            </a:r>
          </a:p>
        </p:txBody>
      </p:sp>
      <p:sp>
        <p:nvSpPr>
          <p:cNvPr id="36" name="TextBox 35">
            <a:extLst>
              <a:ext uri="{FF2B5EF4-FFF2-40B4-BE49-F238E27FC236}">
                <a16:creationId xmlns:a16="http://schemas.microsoft.com/office/drawing/2014/main" id="{8C30FDB0-26C2-43D3-AE8A-0D8E65C9E5AF}"/>
              </a:ext>
            </a:extLst>
          </p:cNvPr>
          <p:cNvSpPr txBox="1"/>
          <p:nvPr/>
        </p:nvSpPr>
        <p:spPr>
          <a:xfrm>
            <a:off x="7786122" y="2887069"/>
            <a:ext cx="3239178" cy="294696"/>
          </a:xfrm>
          <a:prstGeom prst="rect">
            <a:avLst/>
          </a:prstGeom>
          <a:noFill/>
        </p:spPr>
        <p:txBody>
          <a:bodyPr wrap="square" rtlCol="0">
            <a:spAutoFit/>
          </a:bodyPr>
          <a:lstStyle/>
          <a:p>
            <a:pPr>
              <a:lnSpc>
                <a:spcPct val="150000"/>
              </a:lnSpc>
            </a:pPr>
            <a:r>
              <a:rPr lang="en-US" sz="1000" spc="90" dirty="0">
                <a:solidFill>
                  <a:schemeClr val="bg1"/>
                </a:solidFill>
                <a:latin typeface="GeosansLight" panose="02000603020000020003" pitchFamily="2" charset="0"/>
                <a:cs typeface="Mitr ExtraLight" panose="00000300000000000000" pitchFamily="2" charset="-34"/>
              </a:rPr>
              <a:t>6.8M parameters (</a:t>
            </a:r>
            <a:r>
              <a:rPr lang="en-US" sz="1000" spc="90" dirty="0">
                <a:solidFill>
                  <a:schemeClr val="bg1"/>
                </a:solidFill>
                <a:latin typeface="GeosansLight" panose="02000603020000020003" pitchFamily="2" charset="0"/>
                <a:cs typeface="Mitr ExtraLight" panose="00000300000000000000" pitchFamily="2" charset="-34"/>
                <a:hlinkClick r:id="rId6"/>
              </a:rPr>
              <a:t>ref</a:t>
            </a:r>
            <a:r>
              <a:rPr lang="en-US" sz="1000" spc="90" dirty="0">
                <a:solidFill>
                  <a:schemeClr val="bg1"/>
                </a:solidFill>
                <a:latin typeface="GeosansLight" panose="02000603020000020003" pitchFamily="2" charset="0"/>
                <a:cs typeface="Mitr ExtraLight" panose="00000300000000000000" pitchFamily="2" charset="-34"/>
              </a:rPr>
              <a:t>)</a:t>
            </a:r>
          </a:p>
        </p:txBody>
      </p:sp>
      <p:sp>
        <p:nvSpPr>
          <p:cNvPr id="37" name="TextBox 36">
            <a:extLst>
              <a:ext uri="{FF2B5EF4-FFF2-40B4-BE49-F238E27FC236}">
                <a16:creationId xmlns:a16="http://schemas.microsoft.com/office/drawing/2014/main" id="{0C57F4F2-089B-475B-BD1B-1AC59082B881}"/>
              </a:ext>
            </a:extLst>
          </p:cNvPr>
          <p:cNvSpPr txBox="1"/>
          <p:nvPr/>
        </p:nvSpPr>
        <p:spPr>
          <a:xfrm>
            <a:off x="7786122" y="2620613"/>
            <a:ext cx="3239178" cy="298672"/>
          </a:xfrm>
          <a:prstGeom prst="rect">
            <a:avLst/>
          </a:prstGeom>
          <a:noFill/>
        </p:spPr>
        <p:txBody>
          <a:bodyPr wrap="square" rtlCol="0">
            <a:spAutoFit/>
          </a:bodyPr>
          <a:lstStyle/>
          <a:p>
            <a:pPr>
              <a:lnSpc>
                <a:spcPct val="150000"/>
              </a:lnSpc>
            </a:pPr>
            <a:r>
              <a:rPr lang="en-US" sz="1000" spc="90" dirty="0">
                <a:solidFill>
                  <a:schemeClr val="bg1"/>
                </a:solidFill>
                <a:latin typeface="MADE GoodTime Grotesk" panose="02000503000000020004" pitchFamily="50" charset="0"/>
                <a:cs typeface="Mitr ExtraLight" panose="00000300000000000000" pitchFamily="2" charset="-34"/>
              </a:rPr>
              <a:t>Inception V1</a:t>
            </a:r>
          </a:p>
        </p:txBody>
      </p:sp>
      <p:sp>
        <p:nvSpPr>
          <p:cNvPr id="38" name="TextBox 37">
            <a:extLst>
              <a:ext uri="{FF2B5EF4-FFF2-40B4-BE49-F238E27FC236}">
                <a16:creationId xmlns:a16="http://schemas.microsoft.com/office/drawing/2014/main" id="{724BAF5D-1B37-4F8A-A204-FBA7C23F3B8E}"/>
              </a:ext>
            </a:extLst>
          </p:cNvPr>
          <p:cNvSpPr txBox="1"/>
          <p:nvPr/>
        </p:nvSpPr>
        <p:spPr>
          <a:xfrm>
            <a:off x="7123009" y="1745500"/>
            <a:ext cx="778081" cy="461665"/>
          </a:xfrm>
          <a:prstGeom prst="rect">
            <a:avLst/>
          </a:prstGeom>
          <a:noFill/>
        </p:spPr>
        <p:txBody>
          <a:bodyPr wrap="square" rtlCol="0">
            <a:spAutoFit/>
          </a:bodyPr>
          <a:lstStyle/>
          <a:p>
            <a:r>
              <a:rPr lang="en-US" sz="2400" spc="90" dirty="0">
                <a:solidFill>
                  <a:srgbClr val="FDB515"/>
                </a:solidFill>
                <a:latin typeface="MADE GoodTime Grotesk" panose="02000503000000020004" pitchFamily="50" charset="0"/>
                <a:cs typeface="Mitr ExtraLight" panose="00000300000000000000" pitchFamily="2" charset="-34"/>
              </a:rPr>
              <a:t>06</a:t>
            </a:r>
          </a:p>
        </p:txBody>
      </p:sp>
      <p:sp>
        <p:nvSpPr>
          <p:cNvPr id="39" name="TextBox 38">
            <a:extLst>
              <a:ext uri="{FF2B5EF4-FFF2-40B4-BE49-F238E27FC236}">
                <a16:creationId xmlns:a16="http://schemas.microsoft.com/office/drawing/2014/main" id="{741BFEB1-6E26-48BF-AC10-24E0553F54D7}"/>
              </a:ext>
            </a:extLst>
          </p:cNvPr>
          <p:cNvSpPr txBox="1"/>
          <p:nvPr/>
        </p:nvSpPr>
        <p:spPr>
          <a:xfrm>
            <a:off x="7123009" y="3495726"/>
            <a:ext cx="778081" cy="461665"/>
          </a:xfrm>
          <a:prstGeom prst="rect">
            <a:avLst/>
          </a:prstGeom>
          <a:noFill/>
        </p:spPr>
        <p:txBody>
          <a:bodyPr wrap="square" rtlCol="0">
            <a:spAutoFit/>
          </a:bodyPr>
          <a:lstStyle/>
          <a:p>
            <a:r>
              <a:rPr lang="en-US" sz="2400" spc="90" dirty="0">
                <a:solidFill>
                  <a:srgbClr val="9DAD33"/>
                </a:solidFill>
                <a:latin typeface="MADE GoodTime Grotesk" panose="02000503000000020004" pitchFamily="50" charset="0"/>
                <a:cs typeface="Mitr ExtraLight" panose="00000300000000000000" pitchFamily="2" charset="-34"/>
              </a:rPr>
              <a:t>08</a:t>
            </a:r>
          </a:p>
        </p:txBody>
      </p:sp>
      <p:sp>
        <p:nvSpPr>
          <p:cNvPr id="40" name="TextBox 39">
            <a:extLst>
              <a:ext uri="{FF2B5EF4-FFF2-40B4-BE49-F238E27FC236}">
                <a16:creationId xmlns:a16="http://schemas.microsoft.com/office/drawing/2014/main" id="{C7B16636-89B0-453C-9460-4DE2B1CCA5A6}"/>
              </a:ext>
            </a:extLst>
          </p:cNvPr>
          <p:cNvSpPr txBox="1"/>
          <p:nvPr/>
        </p:nvSpPr>
        <p:spPr>
          <a:xfrm>
            <a:off x="7123009" y="2620613"/>
            <a:ext cx="778081" cy="461665"/>
          </a:xfrm>
          <a:prstGeom prst="rect">
            <a:avLst/>
          </a:prstGeom>
          <a:noFill/>
        </p:spPr>
        <p:txBody>
          <a:bodyPr wrap="square" rtlCol="0">
            <a:spAutoFit/>
          </a:bodyPr>
          <a:lstStyle/>
          <a:p>
            <a:r>
              <a:rPr lang="en-US" sz="2400" spc="90" dirty="0">
                <a:solidFill>
                  <a:srgbClr val="B9D3B6"/>
                </a:solidFill>
                <a:latin typeface="MADE GoodTime Grotesk" panose="02000503000000020004" pitchFamily="50" charset="0"/>
                <a:cs typeface="Mitr ExtraLight" panose="00000300000000000000" pitchFamily="2" charset="-34"/>
              </a:rPr>
              <a:t>07</a:t>
            </a:r>
          </a:p>
        </p:txBody>
      </p:sp>
      <p:sp>
        <p:nvSpPr>
          <p:cNvPr id="41" name="TextBox 40">
            <a:extLst>
              <a:ext uri="{FF2B5EF4-FFF2-40B4-BE49-F238E27FC236}">
                <a16:creationId xmlns:a16="http://schemas.microsoft.com/office/drawing/2014/main" id="{A49D3690-6915-431B-8209-8542EE574AF4}"/>
              </a:ext>
            </a:extLst>
          </p:cNvPr>
          <p:cNvSpPr txBox="1"/>
          <p:nvPr/>
        </p:nvSpPr>
        <p:spPr>
          <a:xfrm>
            <a:off x="7786122" y="5545733"/>
            <a:ext cx="3239178" cy="294696"/>
          </a:xfrm>
          <a:prstGeom prst="rect">
            <a:avLst/>
          </a:prstGeom>
          <a:noFill/>
        </p:spPr>
        <p:txBody>
          <a:bodyPr wrap="square" rtlCol="0">
            <a:spAutoFit/>
          </a:bodyPr>
          <a:lstStyle/>
          <a:p>
            <a:pPr>
              <a:lnSpc>
                <a:spcPct val="150000"/>
              </a:lnSpc>
            </a:pPr>
            <a:r>
              <a:rPr lang="en-US" sz="1000" spc="90" dirty="0">
                <a:solidFill>
                  <a:schemeClr val="bg1"/>
                </a:solidFill>
                <a:latin typeface="GeosansLight" panose="02000603020000020003" pitchFamily="2" charset="0"/>
                <a:cs typeface="Mitr ExtraLight" panose="00000300000000000000" pitchFamily="2" charset="-34"/>
              </a:rPr>
              <a:t>7.4M parameters (</a:t>
            </a:r>
            <a:r>
              <a:rPr lang="en-US" sz="1000" spc="90" dirty="0">
                <a:solidFill>
                  <a:schemeClr val="bg1"/>
                </a:solidFill>
                <a:latin typeface="GeosansLight" panose="02000603020000020003" pitchFamily="2" charset="0"/>
                <a:cs typeface="Mitr ExtraLight" panose="00000300000000000000" pitchFamily="2" charset="-34"/>
                <a:hlinkClick r:id="rId7"/>
              </a:rPr>
              <a:t>ref</a:t>
            </a:r>
            <a:r>
              <a:rPr lang="en-US" sz="1000" spc="90" dirty="0">
                <a:solidFill>
                  <a:schemeClr val="bg1"/>
                </a:solidFill>
                <a:latin typeface="GeosansLight" panose="02000603020000020003" pitchFamily="2" charset="0"/>
                <a:cs typeface="Mitr ExtraLight" panose="00000300000000000000" pitchFamily="2" charset="-34"/>
              </a:rPr>
              <a:t>)</a:t>
            </a:r>
          </a:p>
        </p:txBody>
      </p:sp>
      <p:sp>
        <p:nvSpPr>
          <p:cNvPr id="42" name="TextBox 41">
            <a:extLst>
              <a:ext uri="{FF2B5EF4-FFF2-40B4-BE49-F238E27FC236}">
                <a16:creationId xmlns:a16="http://schemas.microsoft.com/office/drawing/2014/main" id="{0FEABAC0-6465-4C2E-BA86-1E633492D5EC}"/>
              </a:ext>
            </a:extLst>
          </p:cNvPr>
          <p:cNvSpPr txBox="1"/>
          <p:nvPr/>
        </p:nvSpPr>
        <p:spPr>
          <a:xfrm>
            <a:off x="7786122" y="5245952"/>
            <a:ext cx="3239178" cy="298672"/>
          </a:xfrm>
          <a:prstGeom prst="rect">
            <a:avLst/>
          </a:prstGeom>
          <a:noFill/>
        </p:spPr>
        <p:txBody>
          <a:bodyPr wrap="square" rtlCol="0">
            <a:spAutoFit/>
          </a:bodyPr>
          <a:lstStyle/>
          <a:p>
            <a:pPr>
              <a:lnSpc>
                <a:spcPct val="150000"/>
              </a:lnSpc>
            </a:pPr>
            <a:r>
              <a:rPr lang="en-US" sz="1000" spc="90" dirty="0">
                <a:solidFill>
                  <a:schemeClr val="bg1"/>
                </a:solidFill>
                <a:latin typeface="MADE GoodTime Grotesk" panose="02000503000000020004" pitchFamily="50" charset="0"/>
                <a:cs typeface="Mitr ExtraLight" panose="00000300000000000000" pitchFamily="2" charset="-34"/>
              </a:rPr>
              <a:t>NaimishNet</a:t>
            </a:r>
          </a:p>
        </p:txBody>
      </p:sp>
      <p:sp>
        <p:nvSpPr>
          <p:cNvPr id="43" name="TextBox 42">
            <a:extLst>
              <a:ext uri="{FF2B5EF4-FFF2-40B4-BE49-F238E27FC236}">
                <a16:creationId xmlns:a16="http://schemas.microsoft.com/office/drawing/2014/main" id="{21771779-1EEA-4978-BFFD-957F914D3392}"/>
              </a:ext>
            </a:extLst>
          </p:cNvPr>
          <p:cNvSpPr txBox="1"/>
          <p:nvPr/>
        </p:nvSpPr>
        <p:spPr>
          <a:xfrm>
            <a:off x="7786122" y="4628826"/>
            <a:ext cx="3239178" cy="294696"/>
          </a:xfrm>
          <a:prstGeom prst="rect">
            <a:avLst/>
          </a:prstGeom>
          <a:noFill/>
        </p:spPr>
        <p:txBody>
          <a:bodyPr wrap="square" rtlCol="0">
            <a:spAutoFit/>
          </a:bodyPr>
          <a:lstStyle/>
          <a:p>
            <a:pPr>
              <a:lnSpc>
                <a:spcPct val="150000"/>
              </a:lnSpc>
            </a:pPr>
            <a:r>
              <a:rPr lang="en-US" sz="1000" spc="90" dirty="0">
                <a:solidFill>
                  <a:schemeClr val="bg1"/>
                </a:solidFill>
                <a:latin typeface="GeosansLight" panose="02000603020000020003" pitchFamily="2" charset="0"/>
                <a:cs typeface="Mitr ExtraLight" panose="00000300000000000000" pitchFamily="2" charset="-34"/>
              </a:rPr>
              <a:t>241M parameters (</a:t>
            </a:r>
            <a:r>
              <a:rPr lang="en-US" sz="1000" spc="90" dirty="0">
                <a:solidFill>
                  <a:schemeClr val="bg1"/>
                </a:solidFill>
                <a:latin typeface="GeosansLight" panose="02000603020000020003" pitchFamily="2" charset="0"/>
                <a:cs typeface="Mitr ExtraLight" panose="00000300000000000000" pitchFamily="2" charset="-34"/>
                <a:hlinkClick r:id="rId8"/>
              </a:rPr>
              <a:t>ref</a:t>
            </a:r>
            <a:r>
              <a:rPr lang="en-US" sz="1000" spc="90" dirty="0">
                <a:solidFill>
                  <a:schemeClr val="bg1"/>
                </a:solidFill>
                <a:latin typeface="GeosansLight" panose="02000603020000020003" pitchFamily="2" charset="0"/>
                <a:cs typeface="Mitr ExtraLight" panose="00000300000000000000" pitchFamily="2" charset="-34"/>
              </a:rPr>
              <a:t>)</a:t>
            </a:r>
          </a:p>
        </p:txBody>
      </p:sp>
      <p:sp>
        <p:nvSpPr>
          <p:cNvPr id="44" name="TextBox 43">
            <a:extLst>
              <a:ext uri="{FF2B5EF4-FFF2-40B4-BE49-F238E27FC236}">
                <a16:creationId xmlns:a16="http://schemas.microsoft.com/office/drawing/2014/main" id="{8EF9B66A-7A21-4AFF-910C-67FB0DF2B8C7}"/>
              </a:ext>
            </a:extLst>
          </p:cNvPr>
          <p:cNvSpPr txBox="1"/>
          <p:nvPr/>
        </p:nvSpPr>
        <p:spPr>
          <a:xfrm>
            <a:off x="7786122" y="4370839"/>
            <a:ext cx="1328246" cy="298672"/>
          </a:xfrm>
          <a:prstGeom prst="rect">
            <a:avLst/>
          </a:prstGeom>
          <a:noFill/>
        </p:spPr>
        <p:txBody>
          <a:bodyPr wrap="square" rtlCol="0">
            <a:spAutoFit/>
          </a:bodyPr>
          <a:lstStyle/>
          <a:p>
            <a:pPr>
              <a:lnSpc>
                <a:spcPct val="150000"/>
              </a:lnSpc>
            </a:pPr>
            <a:r>
              <a:rPr lang="en-US" sz="1000" spc="90" dirty="0">
                <a:solidFill>
                  <a:schemeClr val="bg1"/>
                </a:solidFill>
                <a:latin typeface="MADE GoodTime Grotesk" panose="02000503000000020004" pitchFamily="50" charset="0"/>
                <a:cs typeface="Mitr ExtraLight" panose="00000300000000000000" pitchFamily="2" charset="-34"/>
              </a:rPr>
              <a:t>ResNeXt101</a:t>
            </a:r>
          </a:p>
        </p:txBody>
      </p:sp>
      <p:sp>
        <p:nvSpPr>
          <p:cNvPr id="45" name="TextBox 44">
            <a:extLst>
              <a:ext uri="{FF2B5EF4-FFF2-40B4-BE49-F238E27FC236}">
                <a16:creationId xmlns:a16="http://schemas.microsoft.com/office/drawing/2014/main" id="{F7742225-ECF7-4F2F-9A62-1C618DB47D56}"/>
              </a:ext>
            </a:extLst>
          </p:cNvPr>
          <p:cNvSpPr txBox="1"/>
          <p:nvPr/>
        </p:nvSpPr>
        <p:spPr>
          <a:xfrm>
            <a:off x="7123009" y="5245952"/>
            <a:ext cx="778081" cy="461665"/>
          </a:xfrm>
          <a:prstGeom prst="rect">
            <a:avLst/>
          </a:prstGeom>
          <a:noFill/>
        </p:spPr>
        <p:txBody>
          <a:bodyPr wrap="square" rtlCol="0">
            <a:spAutoFit/>
          </a:bodyPr>
          <a:lstStyle/>
          <a:p>
            <a:r>
              <a:rPr lang="en-US" sz="2400" spc="90" dirty="0">
                <a:solidFill>
                  <a:srgbClr val="9952A0"/>
                </a:solidFill>
                <a:latin typeface="MADE GoodTime Grotesk" panose="02000503000000020004" pitchFamily="50" charset="0"/>
                <a:cs typeface="Mitr ExtraLight" panose="00000300000000000000" pitchFamily="2" charset="-34"/>
              </a:rPr>
              <a:t>10</a:t>
            </a:r>
          </a:p>
        </p:txBody>
      </p:sp>
      <p:sp>
        <p:nvSpPr>
          <p:cNvPr id="46" name="TextBox 45">
            <a:extLst>
              <a:ext uri="{FF2B5EF4-FFF2-40B4-BE49-F238E27FC236}">
                <a16:creationId xmlns:a16="http://schemas.microsoft.com/office/drawing/2014/main" id="{0D69DB2C-54AC-48B3-8A85-D1ED53AEEA74}"/>
              </a:ext>
            </a:extLst>
          </p:cNvPr>
          <p:cNvSpPr txBox="1"/>
          <p:nvPr/>
        </p:nvSpPr>
        <p:spPr>
          <a:xfrm>
            <a:off x="7123009" y="4370839"/>
            <a:ext cx="778081" cy="461665"/>
          </a:xfrm>
          <a:prstGeom prst="rect">
            <a:avLst/>
          </a:prstGeom>
          <a:noFill/>
        </p:spPr>
        <p:txBody>
          <a:bodyPr wrap="square" rtlCol="0">
            <a:spAutoFit/>
          </a:bodyPr>
          <a:lstStyle/>
          <a:p>
            <a:r>
              <a:rPr lang="en-US" sz="2400" spc="90" dirty="0">
                <a:solidFill>
                  <a:srgbClr val="00B0DA"/>
                </a:solidFill>
                <a:latin typeface="MADE GoodTime Grotesk" panose="02000503000000020004" pitchFamily="50" charset="0"/>
                <a:cs typeface="Mitr ExtraLight" panose="00000300000000000000" pitchFamily="2" charset="-34"/>
              </a:rPr>
              <a:t>09</a:t>
            </a:r>
          </a:p>
        </p:txBody>
      </p:sp>
      <p:sp>
        <p:nvSpPr>
          <p:cNvPr id="47" name="TextBox 46">
            <a:extLst>
              <a:ext uri="{FF2B5EF4-FFF2-40B4-BE49-F238E27FC236}">
                <a16:creationId xmlns:a16="http://schemas.microsoft.com/office/drawing/2014/main" id="{5076B1C4-33DF-411E-814C-9A4789D659D3}"/>
              </a:ext>
            </a:extLst>
          </p:cNvPr>
          <p:cNvSpPr txBox="1"/>
          <p:nvPr/>
        </p:nvSpPr>
        <p:spPr>
          <a:xfrm>
            <a:off x="8109893" y="6379379"/>
            <a:ext cx="3451650" cy="254237"/>
          </a:xfrm>
          <a:prstGeom prst="rect">
            <a:avLst/>
          </a:prstGeom>
          <a:noFill/>
        </p:spPr>
        <p:txBody>
          <a:bodyPr wrap="square" rtlCol="0">
            <a:spAutoFit/>
          </a:bodyPr>
          <a:lstStyle/>
          <a:p>
            <a:pPr algn="r">
              <a:lnSpc>
                <a:spcPct val="150000"/>
              </a:lnSpc>
            </a:pPr>
            <a:r>
              <a:rPr lang="en-US" sz="800" b="1" spc="90" dirty="0">
                <a:solidFill>
                  <a:schemeClr val="bg1"/>
                </a:solidFill>
                <a:latin typeface="GeosansLight" panose="02000603020000020003" pitchFamily="2" charset="0"/>
              </a:rPr>
              <a:t>U.C. Berkeley, School of Information </a:t>
            </a:r>
            <a:r>
              <a:rPr lang="en-US" sz="800" spc="90" dirty="0">
                <a:solidFill>
                  <a:schemeClr val="bg1"/>
                </a:solidFill>
                <a:latin typeface="GeosansLight" panose="02000603020000020003" pitchFamily="2" charset="0"/>
              </a:rPr>
              <a:t>– MIDS W207, Spring 2020</a:t>
            </a:r>
          </a:p>
        </p:txBody>
      </p:sp>
    </p:spTree>
    <p:extLst>
      <p:ext uri="{BB962C8B-B14F-4D97-AF65-F5344CB8AC3E}">
        <p14:creationId xmlns:p14="http://schemas.microsoft.com/office/powerpoint/2010/main" val="30025298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C318563-823C-4E9B-87C2-91665C827E90}"/>
              </a:ext>
            </a:extLst>
          </p:cNvPr>
          <p:cNvSpPr txBox="1"/>
          <p:nvPr/>
        </p:nvSpPr>
        <p:spPr>
          <a:xfrm>
            <a:off x="5102135" y="1261070"/>
            <a:ext cx="6158531" cy="2372188"/>
          </a:xfrm>
          <a:prstGeom prst="rect">
            <a:avLst/>
          </a:prstGeom>
          <a:noFill/>
        </p:spPr>
        <p:txBody>
          <a:bodyPr wrap="square" rtlCol="0">
            <a:spAutoFit/>
          </a:bodyPr>
          <a:lstStyle/>
          <a:p>
            <a:pPr>
              <a:lnSpc>
                <a:spcPct val="150000"/>
              </a:lnSpc>
            </a:pPr>
            <a:r>
              <a:rPr lang="en-US" sz="1000" b="1" spc="90" dirty="0">
                <a:solidFill>
                  <a:srgbClr val="F6F6F6"/>
                </a:solidFill>
                <a:latin typeface="GeosansLight" panose="02000603020000020003" pitchFamily="2" charset="0"/>
              </a:rPr>
              <a:t>A best single model in our ensemble was a straight-forward 10-layer CNN that follows a pattern of ever-increasing feature maps (filters) via: conv2d -&gt; LReLU -&gt; batch norm -&gt; conv2d -&gt; LReLU -&gt; batch norm -&gt; max pool -&gt; dropout (X 5).  The final layer consist of flatten -&gt; fully connected (512) -&gt; dropout -&gt; fully connected (30 or 8).</a:t>
            </a:r>
          </a:p>
          <a:p>
            <a:pPr>
              <a:lnSpc>
                <a:spcPct val="150000"/>
              </a:lnSpc>
            </a:pPr>
            <a:endParaRPr lang="en-US" sz="1000" b="1" spc="90" dirty="0">
              <a:solidFill>
                <a:srgbClr val="F6F6F6"/>
              </a:solidFill>
              <a:latin typeface="GeosansLight" panose="02000603020000020003" pitchFamily="2" charset="0"/>
            </a:endParaRPr>
          </a:p>
          <a:p>
            <a:pPr>
              <a:lnSpc>
                <a:spcPct val="150000"/>
              </a:lnSpc>
            </a:pPr>
            <a:r>
              <a:rPr lang="en-US" sz="1000" b="1" spc="90" dirty="0">
                <a:solidFill>
                  <a:srgbClr val="F6F6F6"/>
                </a:solidFill>
                <a:latin typeface="GeosansLight" panose="02000603020000020003" pitchFamily="2" charset="0"/>
              </a:rPr>
              <a:t>All training is fixed at 128 batch size, 300 epochs with patience set at 30.  Adam optimization is used with an initial learning rate of 0.001, beta1 of 0.9, beta2 of 0.999, and epsilon of 1e-8.</a:t>
            </a:r>
          </a:p>
          <a:p>
            <a:pPr>
              <a:lnSpc>
                <a:spcPct val="150000"/>
              </a:lnSpc>
            </a:pPr>
            <a:endParaRPr lang="en-US" sz="1000" b="1" spc="90" dirty="0">
              <a:solidFill>
                <a:srgbClr val="F6F6F6"/>
              </a:solidFill>
              <a:latin typeface="GeosansLight" panose="02000603020000020003" pitchFamily="2" charset="0"/>
            </a:endParaRPr>
          </a:p>
          <a:p>
            <a:pPr>
              <a:lnSpc>
                <a:spcPct val="150000"/>
              </a:lnSpc>
            </a:pPr>
            <a:r>
              <a:rPr lang="en-US" sz="1000" b="1" spc="90" dirty="0">
                <a:solidFill>
                  <a:srgbClr val="F6F6F6"/>
                </a:solidFill>
                <a:latin typeface="GeosansLight" panose="02000603020000020003" pitchFamily="2" charset="0"/>
              </a:rPr>
              <a:t>Conv2D-10 Layer scored </a:t>
            </a:r>
            <a:r>
              <a:rPr lang="en-US" sz="1000" b="1" spc="90" dirty="0">
                <a:solidFill>
                  <a:srgbClr val="00B0DA"/>
                </a:solidFill>
                <a:latin typeface="GeosansLight" panose="02000603020000020003" pitchFamily="2" charset="0"/>
              </a:rPr>
              <a:t>1.35183 RMSE</a:t>
            </a:r>
            <a:r>
              <a:rPr lang="en-US" sz="1000" b="1" spc="90" dirty="0">
                <a:solidFill>
                  <a:srgbClr val="F6F6F6"/>
                </a:solidFill>
                <a:latin typeface="GeosansLight" panose="02000603020000020003" pitchFamily="2" charset="0"/>
              </a:rPr>
              <a:t> on the private leaderboard.  This is good for 2</a:t>
            </a:r>
            <a:r>
              <a:rPr lang="en-US" sz="1000" b="1" spc="90" baseline="30000" dirty="0">
                <a:solidFill>
                  <a:srgbClr val="F6F6F6"/>
                </a:solidFill>
                <a:latin typeface="GeosansLight" panose="02000603020000020003" pitchFamily="2" charset="0"/>
              </a:rPr>
              <a:t>nd</a:t>
            </a:r>
            <a:r>
              <a:rPr lang="en-US" sz="1000" b="1" spc="90" dirty="0">
                <a:solidFill>
                  <a:srgbClr val="F6F6F6"/>
                </a:solidFill>
                <a:latin typeface="GeosansLight" panose="02000603020000020003" pitchFamily="2" charset="0"/>
              </a:rPr>
              <a:t> place, and is </a:t>
            </a:r>
            <a:r>
              <a:rPr lang="en-US" sz="1000" b="1" spc="90" dirty="0">
                <a:solidFill>
                  <a:srgbClr val="FDB515"/>
                </a:solidFill>
                <a:latin typeface="GeosansLight" panose="02000603020000020003" pitchFamily="2" charset="0"/>
              </a:rPr>
              <a:t>0.06947 RMSE</a:t>
            </a:r>
            <a:r>
              <a:rPr lang="en-US" sz="1000" b="1" spc="90" dirty="0">
                <a:solidFill>
                  <a:srgbClr val="F6F6F6"/>
                </a:solidFill>
                <a:latin typeface="GeosansLight" panose="02000603020000020003" pitchFamily="2" charset="0"/>
              </a:rPr>
              <a:t> away from a tie with the 1</a:t>
            </a:r>
            <a:r>
              <a:rPr lang="en-US" sz="1000" b="1" spc="90" baseline="30000" dirty="0">
                <a:solidFill>
                  <a:srgbClr val="F6F6F6"/>
                </a:solidFill>
                <a:latin typeface="GeosansLight" panose="02000603020000020003" pitchFamily="2" charset="0"/>
              </a:rPr>
              <a:t>st</a:t>
            </a:r>
            <a:r>
              <a:rPr lang="en-US" sz="1000" b="1" spc="90" dirty="0">
                <a:solidFill>
                  <a:srgbClr val="F6F6F6"/>
                </a:solidFill>
                <a:latin typeface="GeosansLight" panose="02000603020000020003" pitchFamily="2" charset="0"/>
              </a:rPr>
              <a:t> place submission.</a:t>
            </a:r>
            <a:endParaRPr lang="en-US" sz="1000" spc="90" dirty="0">
              <a:solidFill>
                <a:srgbClr val="F6F6F6"/>
              </a:solidFill>
              <a:latin typeface="GeosansLight" panose="02000603020000020003" pitchFamily="2" charset="0"/>
            </a:endParaRPr>
          </a:p>
        </p:txBody>
      </p:sp>
      <p:sp>
        <p:nvSpPr>
          <p:cNvPr id="8" name="Oval 7">
            <a:extLst>
              <a:ext uri="{FF2B5EF4-FFF2-40B4-BE49-F238E27FC236}">
                <a16:creationId xmlns:a16="http://schemas.microsoft.com/office/drawing/2014/main" id="{9E834659-4B4E-420F-9FB9-02399C207927}"/>
              </a:ext>
            </a:extLst>
          </p:cNvPr>
          <p:cNvSpPr/>
          <p:nvPr/>
        </p:nvSpPr>
        <p:spPr>
          <a:xfrm flipV="1">
            <a:off x="11714161" y="6444615"/>
            <a:ext cx="161566" cy="16156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1549E09C-083D-4789-87DB-531B37BDA779}"/>
              </a:ext>
            </a:extLst>
          </p:cNvPr>
          <p:cNvSpPr txBox="1"/>
          <p:nvPr/>
        </p:nvSpPr>
        <p:spPr>
          <a:xfrm>
            <a:off x="288837" y="6379379"/>
            <a:ext cx="370293" cy="257443"/>
          </a:xfrm>
          <a:prstGeom prst="rect">
            <a:avLst/>
          </a:prstGeom>
          <a:noFill/>
        </p:spPr>
        <p:txBody>
          <a:bodyPr wrap="square" rtlCol="0">
            <a:spAutoFit/>
          </a:bodyPr>
          <a:lstStyle/>
          <a:p>
            <a:pPr>
              <a:lnSpc>
                <a:spcPct val="150000"/>
              </a:lnSpc>
            </a:pPr>
            <a:r>
              <a:rPr lang="en-US" sz="800" spc="90" dirty="0">
                <a:solidFill>
                  <a:schemeClr val="bg1"/>
                </a:solidFill>
                <a:latin typeface="MADE GoodTime Grotesk" panose="02000503000000020004" pitchFamily="50" charset="0"/>
              </a:rPr>
              <a:t>10</a:t>
            </a:r>
          </a:p>
        </p:txBody>
      </p:sp>
      <p:sp>
        <p:nvSpPr>
          <p:cNvPr id="10" name="TextBox 9">
            <a:extLst>
              <a:ext uri="{FF2B5EF4-FFF2-40B4-BE49-F238E27FC236}">
                <a16:creationId xmlns:a16="http://schemas.microsoft.com/office/drawing/2014/main" id="{49884B67-E62E-4F01-91B8-A38C48C4F98D}"/>
              </a:ext>
            </a:extLst>
          </p:cNvPr>
          <p:cNvSpPr txBox="1"/>
          <p:nvPr/>
        </p:nvSpPr>
        <p:spPr>
          <a:xfrm>
            <a:off x="5102136" y="224444"/>
            <a:ext cx="4326160" cy="587597"/>
          </a:xfrm>
          <a:prstGeom prst="rect">
            <a:avLst/>
          </a:prstGeom>
          <a:noFill/>
        </p:spPr>
        <p:txBody>
          <a:bodyPr wrap="square" rtlCol="0">
            <a:spAutoFit/>
          </a:bodyPr>
          <a:lstStyle/>
          <a:p>
            <a:pPr>
              <a:lnSpc>
                <a:spcPct val="150000"/>
              </a:lnSpc>
            </a:pPr>
            <a:r>
              <a:rPr lang="en-US" sz="2400" spc="90" dirty="0">
                <a:solidFill>
                  <a:schemeClr val="bg1"/>
                </a:solidFill>
                <a:latin typeface="MADE GoodTime Grotesk" panose="02000503000000020004" pitchFamily="50" charset="0"/>
              </a:rPr>
              <a:t>Best Single Model</a:t>
            </a:r>
          </a:p>
        </p:txBody>
      </p:sp>
      <p:sp>
        <p:nvSpPr>
          <p:cNvPr id="17" name="TextBox 16">
            <a:extLst>
              <a:ext uri="{FF2B5EF4-FFF2-40B4-BE49-F238E27FC236}">
                <a16:creationId xmlns:a16="http://schemas.microsoft.com/office/drawing/2014/main" id="{CD4EFB8C-8ED5-40C0-B763-D7B20289D82E}"/>
              </a:ext>
            </a:extLst>
          </p:cNvPr>
          <p:cNvSpPr txBox="1"/>
          <p:nvPr/>
        </p:nvSpPr>
        <p:spPr>
          <a:xfrm>
            <a:off x="5102136" y="673473"/>
            <a:ext cx="4326160" cy="587597"/>
          </a:xfrm>
          <a:prstGeom prst="rect">
            <a:avLst/>
          </a:prstGeom>
          <a:noFill/>
        </p:spPr>
        <p:txBody>
          <a:bodyPr wrap="square" rtlCol="0">
            <a:spAutoFit/>
          </a:bodyPr>
          <a:lstStyle/>
          <a:p>
            <a:pPr>
              <a:lnSpc>
                <a:spcPct val="150000"/>
              </a:lnSpc>
            </a:pPr>
            <a:r>
              <a:rPr lang="en-US" sz="2400" spc="90" dirty="0">
                <a:solidFill>
                  <a:srgbClr val="FDB515"/>
                </a:solidFill>
                <a:latin typeface="MADE GoodTime Grotesk" panose="02000503000000020004" pitchFamily="50" charset="0"/>
              </a:rPr>
              <a:t>Conv2D-10 Layer</a:t>
            </a:r>
          </a:p>
        </p:txBody>
      </p:sp>
      <p:sp>
        <p:nvSpPr>
          <p:cNvPr id="18" name="TextBox 17">
            <a:extLst>
              <a:ext uri="{FF2B5EF4-FFF2-40B4-BE49-F238E27FC236}">
                <a16:creationId xmlns:a16="http://schemas.microsoft.com/office/drawing/2014/main" id="{037BD819-4146-4C4D-84B5-0F7DDFF6BC57}"/>
              </a:ext>
            </a:extLst>
          </p:cNvPr>
          <p:cNvSpPr txBox="1"/>
          <p:nvPr/>
        </p:nvSpPr>
        <p:spPr>
          <a:xfrm>
            <a:off x="8109893" y="6379379"/>
            <a:ext cx="3451650" cy="254237"/>
          </a:xfrm>
          <a:prstGeom prst="rect">
            <a:avLst/>
          </a:prstGeom>
          <a:noFill/>
        </p:spPr>
        <p:txBody>
          <a:bodyPr wrap="square" rtlCol="0">
            <a:spAutoFit/>
          </a:bodyPr>
          <a:lstStyle/>
          <a:p>
            <a:pPr algn="r">
              <a:lnSpc>
                <a:spcPct val="150000"/>
              </a:lnSpc>
            </a:pPr>
            <a:r>
              <a:rPr lang="en-US" sz="800" b="1" spc="90" dirty="0">
                <a:solidFill>
                  <a:schemeClr val="bg1"/>
                </a:solidFill>
                <a:latin typeface="GeosansLight" panose="02000603020000020003" pitchFamily="2" charset="0"/>
              </a:rPr>
              <a:t>U.C. Berkeley, School of Information </a:t>
            </a:r>
            <a:r>
              <a:rPr lang="en-US" sz="800" spc="90" dirty="0">
                <a:solidFill>
                  <a:schemeClr val="bg1"/>
                </a:solidFill>
                <a:latin typeface="GeosansLight" panose="02000603020000020003" pitchFamily="2" charset="0"/>
              </a:rPr>
              <a:t>– MIDS W207, Spring 2020</a:t>
            </a:r>
          </a:p>
        </p:txBody>
      </p:sp>
      <p:grpSp>
        <p:nvGrpSpPr>
          <p:cNvPr id="12" name="Group 1261">
            <a:extLst>
              <a:ext uri="{FF2B5EF4-FFF2-40B4-BE49-F238E27FC236}">
                <a16:creationId xmlns:a16="http://schemas.microsoft.com/office/drawing/2014/main" id="{D27121D3-287F-41FF-AA64-2474A3223399}"/>
              </a:ext>
            </a:extLst>
          </p:cNvPr>
          <p:cNvGrpSpPr/>
          <p:nvPr/>
        </p:nvGrpSpPr>
        <p:grpSpPr>
          <a:xfrm>
            <a:off x="10201156" y="4774784"/>
            <a:ext cx="1241364" cy="1278423"/>
            <a:chOff x="-1" y="0"/>
            <a:chExt cx="3011625" cy="3013937"/>
          </a:xfrm>
          <a:solidFill>
            <a:srgbClr val="9DAD33"/>
          </a:solidFill>
        </p:grpSpPr>
        <p:sp>
          <p:nvSpPr>
            <p:cNvPr id="13" name="Shape 1197">
              <a:extLst>
                <a:ext uri="{FF2B5EF4-FFF2-40B4-BE49-F238E27FC236}">
                  <a16:creationId xmlns:a16="http://schemas.microsoft.com/office/drawing/2014/main" id="{FA68A803-DFC3-4D36-9F8A-FD0307E7E539}"/>
                </a:ext>
              </a:extLst>
            </p:cNvPr>
            <p:cNvSpPr/>
            <p:nvPr/>
          </p:nvSpPr>
          <p:spPr>
            <a:xfrm>
              <a:off x="927829" y="219285"/>
              <a:ext cx="226852" cy="133177"/>
            </a:xfrm>
            <a:custGeom>
              <a:avLst/>
              <a:gdLst/>
              <a:ahLst/>
              <a:cxnLst>
                <a:cxn ang="0">
                  <a:pos x="wd2" y="hd2"/>
                </a:cxn>
                <a:cxn ang="5400000">
                  <a:pos x="wd2" y="hd2"/>
                </a:cxn>
                <a:cxn ang="10800000">
                  <a:pos x="wd2" y="hd2"/>
                </a:cxn>
                <a:cxn ang="16200000">
                  <a:pos x="wd2" y="hd2"/>
                </a:cxn>
              </a:cxnLst>
              <a:rect l="0" t="0" r="r" b="b"/>
              <a:pathLst>
                <a:path w="21600" h="20009" extrusionOk="0">
                  <a:moveTo>
                    <a:pt x="8543" y="17645"/>
                  </a:moveTo>
                  <a:cubicBezTo>
                    <a:pt x="4249" y="14488"/>
                    <a:pt x="1266" y="8696"/>
                    <a:pt x="0" y="2059"/>
                  </a:cubicBezTo>
                  <a:cubicBezTo>
                    <a:pt x="4037" y="-679"/>
                    <a:pt x="8764" y="-795"/>
                    <a:pt x="13058" y="2365"/>
                  </a:cubicBezTo>
                  <a:cubicBezTo>
                    <a:pt x="17353" y="5524"/>
                    <a:pt x="20334" y="11314"/>
                    <a:pt x="21600" y="17949"/>
                  </a:cubicBezTo>
                  <a:cubicBezTo>
                    <a:pt x="17565" y="20686"/>
                    <a:pt x="12836" y="20805"/>
                    <a:pt x="8543" y="17645"/>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14" name="Shape 1198">
              <a:extLst>
                <a:ext uri="{FF2B5EF4-FFF2-40B4-BE49-F238E27FC236}">
                  <a16:creationId xmlns:a16="http://schemas.microsoft.com/office/drawing/2014/main" id="{3A747E09-2B0A-48A3-9BE4-568C46ABD70E}"/>
                </a:ext>
              </a:extLst>
            </p:cNvPr>
            <p:cNvSpPr/>
            <p:nvPr/>
          </p:nvSpPr>
          <p:spPr>
            <a:xfrm>
              <a:off x="927829" y="0"/>
              <a:ext cx="133190" cy="226806"/>
            </a:xfrm>
            <a:custGeom>
              <a:avLst/>
              <a:gdLst/>
              <a:ahLst/>
              <a:cxnLst>
                <a:cxn ang="0">
                  <a:pos x="wd2" y="hd2"/>
                </a:cxn>
                <a:cxn ang="5400000">
                  <a:pos x="wd2" y="hd2"/>
                </a:cxn>
                <a:cxn ang="10800000">
                  <a:pos x="wd2" y="hd2"/>
                </a:cxn>
                <a:cxn ang="16200000">
                  <a:pos x="wd2" y="hd2"/>
                </a:cxn>
              </a:cxnLst>
              <a:rect l="0" t="0" r="r" b="b"/>
              <a:pathLst>
                <a:path w="20009" h="21600" extrusionOk="0">
                  <a:moveTo>
                    <a:pt x="17646" y="13059"/>
                  </a:moveTo>
                  <a:cubicBezTo>
                    <a:pt x="14485" y="17352"/>
                    <a:pt x="8696" y="20336"/>
                    <a:pt x="2060" y="21600"/>
                  </a:cubicBezTo>
                  <a:cubicBezTo>
                    <a:pt x="-678" y="17564"/>
                    <a:pt x="-794" y="12837"/>
                    <a:pt x="2363" y="8541"/>
                  </a:cubicBezTo>
                  <a:cubicBezTo>
                    <a:pt x="5523" y="4248"/>
                    <a:pt x="11315" y="1264"/>
                    <a:pt x="17950" y="0"/>
                  </a:cubicBezTo>
                  <a:cubicBezTo>
                    <a:pt x="20686" y="4035"/>
                    <a:pt x="20806" y="8765"/>
                    <a:pt x="17646" y="13059"/>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15" name="Shape 1199">
              <a:extLst>
                <a:ext uri="{FF2B5EF4-FFF2-40B4-BE49-F238E27FC236}">
                  <a16:creationId xmlns:a16="http://schemas.microsoft.com/office/drawing/2014/main" id="{534516FF-4FAC-44DA-B868-6B0A2A3D7ACC}"/>
                </a:ext>
              </a:extLst>
            </p:cNvPr>
            <p:cNvSpPr/>
            <p:nvPr/>
          </p:nvSpPr>
          <p:spPr>
            <a:xfrm>
              <a:off x="742263" y="303625"/>
              <a:ext cx="241761" cy="119898"/>
            </a:xfrm>
            <a:custGeom>
              <a:avLst/>
              <a:gdLst/>
              <a:ahLst/>
              <a:cxnLst>
                <a:cxn ang="0">
                  <a:pos x="wd2" y="hd2"/>
                </a:cxn>
                <a:cxn ang="5400000">
                  <a:pos x="wd2" y="hd2"/>
                </a:cxn>
                <a:cxn ang="10800000">
                  <a:pos x="wd2" y="hd2"/>
                </a:cxn>
                <a:cxn ang="16200000">
                  <a:pos x="wd2" y="hd2"/>
                </a:cxn>
              </a:cxnLst>
              <a:rect l="0" t="0" r="r" b="b"/>
              <a:pathLst>
                <a:path w="21600" h="19306" extrusionOk="0">
                  <a:moveTo>
                    <a:pt x="9503" y="18380"/>
                  </a:moveTo>
                  <a:cubicBezTo>
                    <a:pt x="5209" y="16308"/>
                    <a:pt x="1855" y="11072"/>
                    <a:pt x="0" y="4438"/>
                  </a:cubicBezTo>
                  <a:cubicBezTo>
                    <a:pt x="3447" y="364"/>
                    <a:pt x="7805" y="-1148"/>
                    <a:pt x="12098" y="926"/>
                  </a:cubicBezTo>
                  <a:cubicBezTo>
                    <a:pt x="16392" y="2999"/>
                    <a:pt x="19746" y="8235"/>
                    <a:pt x="21600" y="14869"/>
                  </a:cubicBezTo>
                  <a:cubicBezTo>
                    <a:pt x="18154" y="18943"/>
                    <a:pt x="13797" y="20452"/>
                    <a:pt x="9503" y="18380"/>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22" name="Shape 1200">
              <a:extLst>
                <a:ext uri="{FF2B5EF4-FFF2-40B4-BE49-F238E27FC236}">
                  <a16:creationId xmlns:a16="http://schemas.microsoft.com/office/drawing/2014/main" id="{E51FFCF2-5D02-4578-9332-097A3D3E3F0D}"/>
                </a:ext>
              </a:extLst>
            </p:cNvPr>
            <p:cNvSpPr/>
            <p:nvPr/>
          </p:nvSpPr>
          <p:spPr>
            <a:xfrm>
              <a:off x="708524" y="101208"/>
              <a:ext cx="119907" cy="241739"/>
            </a:xfrm>
            <a:custGeom>
              <a:avLst/>
              <a:gdLst/>
              <a:ahLst/>
              <a:cxnLst>
                <a:cxn ang="0">
                  <a:pos x="wd2" y="hd2"/>
                </a:cxn>
                <a:cxn ang="5400000">
                  <a:pos x="wd2" y="hd2"/>
                </a:cxn>
                <a:cxn ang="10800000">
                  <a:pos x="wd2" y="hd2"/>
                </a:cxn>
                <a:cxn ang="16200000">
                  <a:pos x="wd2" y="hd2"/>
                </a:cxn>
              </a:cxnLst>
              <a:rect l="0" t="0" r="r" b="b"/>
              <a:pathLst>
                <a:path w="19304" h="21600" extrusionOk="0">
                  <a:moveTo>
                    <a:pt x="18378" y="12097"/>
                  </a:moveTo>
                  <a:cubicBezTo>
                    <a:pt x="16304" y="16391"/>
                    <a:pt x="11070" y="19745"/>
                    <a:pt x="4438" y="21600"/>
                  </a:cubicBezTo>
                  <a:cubicBezTo>
                    <a:pt x="364" y="18154"/>
                    <a:pt x="-1149" y="13796"/>
                    <a:pt x="926" y="9502"/>
                  </a:cubicBezTo>
                  <a:cubicBezTo>
                    <a:pt x="2998" y="5208"/>
                    <a:pt x="8235" y="1855"/>
                    <a:pt x="14867" y="0"/>
                  </a:cubicBezTo>
                  <a:cubicBezTo>
                    <a:pt x="18941" y="3446"/>
                    <a:pt x="20451" y="7803"/>
                    <a:pt x="18378" y="12097"/>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23" name="Shape 1201">
              <a:extLst>
                <a:ext uri="{FF2B5EF4-FFF2-40B4-BE49-F238E27FC236}">
                  <a16:creationId xmlns:a16="http://schemas.microsoft.com/office/drawing/2014/main" id="{0EC053D5-BEFE-43A3-841B-CF6CECDA31E6}"/>
                </a:ext>
              </a:extLst>
            </p:cNvPr>
            <p:cNvSpPr/>
            <p:nvPr/>
          </p:nvSpPr>
          <p:spPr>
            <a:xfrm>
              <a:off x="556697" y="438570"/>
              <a:ext cx="249331" cy="113090"/>
            </a:xfrm>
            <a:custGeom>
              <a:avLst/>
              <a:gdLst/>
              <a:ahLst/>
              <a:cxnLst>
                <a:cxn ang="0">
                  <a:pos x="wd2" y="hd2"/>
                </a:cxn>
                <a:cxn ang="5400000">
                  <a:pos x="wd2" y="hd2"/>
                </a:cxn>
                <a:cxn ang="10800000">
                  <a:pos x="wd2" y="hd2"/>
                </a:cxn>
                <a:cxn ang="16200000">
                  <a:pos x="wd2" y="hd2"/>
                </a:cxn>
              </a:cxnLst>
              <a:rect l="0" t="0" r="r" b="b"/>
              <a:pathLst>
                <a:path w="21600" h="20280" extrusionOk="0">
                  <a:moveTo>
                    <a:pt x="10376" y="20164"/>
                  </a:moveTo>
                  <a:cubicBezTo>
                    <a:pt x="6082" y="19387"/>
                    <a:pt x="2389" y="14813"/>
                    <a:pt x="0" y="8185"/>
                  </a:cubicBezTo>
                  <a:cubicBezTo>
                    <a:pt x="2909" y="2517"/>
                    <a:pt x="6928" y="-659"/>
                    <a:pt x="11224" y="115"/>
                  </a:cubicBezTo>
                  <a:cubicBezTo>
                    <a:pt x="15517" y="895"/>
                    <a:pt x="19209" y="5466"/>
                    <a:pt x="21600" y="12097"/>
                  </a:cubicBezTo>
                  <a:cubicBezTo>
                    <a:pt x="18691" y="17765"/>
                    <a:pt x="14670" y="20941"/>
                    <a:pt x="10376" y="20164"/>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24" name="Shape 1202">
              <a:extLst>
                <a:ext uri="{FF2B5EF4-FFF2-40B4-BE49-F238E27FC236}">
                  <a16:creationId xmlns:a16="http://schemas.microsoft.com/office/drawing/2014/main" id="{4966117E-153E-4985-A801-510BB7539AE2}"/>
                </a:ext>
              </a:extLst>
            </p:cNvPr>
            <p:cNvSpPr/>
            <p:nvPr/>
          </p:nvSpPr>
          <p:spPr>
            <a:xfrm>
              <a:off x="522958" y="219285"/>
              <a:ext cx="113106" cy="249316"/>
            </a:xfrm>
            <a:custGeom>
              <a:avLst/>
              <a:gdLst/>
              <a:ahLst/>
              <a:cxnLst>
                <a:cxn ang="0">
                  <a:pos x="wd2" y="hd2"/>
                </a:cxn>
                <a:cxn ang="5400000">
                  <a:pos x="wd2" y="hd2"/>
                </a:cxn>
                <a:cxn ang="10800000">
                  <a:pos x="wd2" y="hd2"/>
                </a:cxn>
                <a:cxn ang="16200000">
                  <a:pos x="wd2" y="hd2"/>
                </a:cxn>
              </a:cxnLst>
              <a:rect l="0" t="0" r="r" b="b"/>
              <a:pathLst>
                <a:path w="20277" h="21600" extrusionOk="0">
                  <a:moveTo>
                    <a:pt x="20161" y="11224"/>
                  </a:moveTo>
                  <a:cubicBezTo>
                    <a:pt x="19384" y="15517"/>
                    <a:pt x="14811" y="19210"/>
                    <a:pt x="8185" y="21600"/>
                  </a:cubicBezTo>
                  <a:cubicBezTo>
                    <a:pt x="2517" y="18690"/>
                    <a:pt x="-661" y="14671"/>
                    <a:pt x="116" y="10376"/>
                  </a:cubicBezTo>
                  <a:cubicBezTo>
                    <a:pt x="897" y="6083"/>
                    <a:pt x="5466" y="2391"/>
                    <a:pt x="12095" y="0"/>
                  </a:cubicBezTo>
                  <a:cubicBezTo>
                    <a:pt x="17763" y="2910"/>
                    <a:pt x="20939" y="6930"/>
                    <a:pt x="20161" y="11224"/>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25" name="Shape 1203">
              <a:extLst>
                <a:ext uri="{FF2B5EF4-FFF2-40B4-BE49-F238E27FC236}">
                  <a16:creationId xmlns:a16="http://schemas.microsoft.com/office/drawing/2014/main" id="{36F5435F-84EF-4AC3-AAA7-86BB56D86AB3}"/>
                </a:ext>
              </a:extLst>
            </p:cNvPr>
            <p:cNvSpPr/>
            <p:nvPr/>
          </p:nvSpPr>
          <p:spPr>
            <a:xfrm>
              <a:off x="421740" y="573515"/>
              <a:ext cx="249331" cy="113102"/>
            </a:xfrm>
            <a:custGeom>
              <a:avLst/>
              <a:gdLst/>
              <a:ahLst/>
              <a:cxnLst>
                <a:cxn ang="0">
                  <a:pos x="wd2" y="hd2"/>
                </a:cxn>
                <a:cxn ang="5400000">
                  <a:pos x="wd2" y="hd2"/>
                </a:cxn>
                <a:cxn ang="10800000">
                  <a:pos x="wd2" y="hd2"/>
                </a:cxn>
                <a:cxn ang="16200000">
                  <a:pos x="wd2" y="hd2"/>
                </a:cxn>
              </a:cxnLst>
              <a:rect l="0" t="0" r="r" b="b"/>
              <a:pathLst>
                <a:path w="21600" h="20278" extrusionOk="0">
                  <a:moveTo>
                    <a:pt x="11224" y="20162"/>
                  </a:moveTo>
                  <a:cubicBezTo>
                    <a:pt x="6930" y="20939"/>
                    <a:pt x="2909" y="17764"/>
                    <a:pt x="0" y="12096"/>
                  </a:cubicBezTo>
                  <a:cubicBezTo>
                    <a:pt x="2391" y="5466"/>
                    <a:pt x="6082" y="897"/>
                    <a:pt x="10376" y="116"/>
                  </a:cubicBezTo>
                  <a:cubicBezTo>
                    <a:pt x="14672" y="-661"/>
                    <a:pt x="18691" y="2518"/>
                    <a:pt x="21600" y="8186"/>
                  </a:cubicBezTo>
                  <a:cubicBezTo>
                    <a:pt x="19209" y="14812"/>
                    <a:pt x="15517" y="19384"/>
                    <a:pt x="11224" y="20162"/>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26" name="Shape 1204">
              <a:extLst>
                <a:ext uri="{FF2B5EF4-FFF2-40B4-BE49-F238E27FC236}">
                  <a16:creationId xmlns:a16="http://schemas.microsoft.com/office/drawing/2014/main" id="{C84DCF08-2F1D-4AE3-BB52-031E2F401705}"/>
                </a:ext>
              </a:extLst>
            </p:cNvPr>
            <p:cNvSpPr/>
            <p:nvPr/>
          </p:nvSpPr>
          <p:spPr>
            <a:xfrm>
              <a:off x="354261" y="387966"/>
              <a:ext cx="113090" cy="249308"/>
            </a:xfrm>
            <a:custGeom>
              <a:avLst/>
              <a:gdLst/>
              <a:ahLst/>
              <a:cxnLst>
                <a:cxn ang="0">
                  <a:pos x="wd2" y="hd2"/>
                </a:cxn>
                <a:cxn ang="5400000">
                  <a:pos x="wd2" y="hd2"/>
                </a:cxn>
                <a:cxn ang="10800000">
                  <a:pos x="wd2" y="hd2"/>
                </a:cxn>
                <a:cxn ang="16200000">
                  <a:pos x="wd2" y="hd2"/>
                </a:cxn>
              </a:cxnLst>
              <a:rect l="0" t="0" r="r" b="b"/>
              <a:pathLst>
                <a:path w="20278" h="21600" extrusionOk="0">
                  <a:moveTo>
                    <a:pt x="20162" y="10376"/>
                  </a:moveTo>
                  <a:cubicBezTo>
                    <a:pt x="20939" y="14670"/>
                    <a:pt x="17763" y="18691"/>
                    <a:pt x="12095" y="21600"/>
                  </a:cubicBezTo>
                  <a:cubicBezTo>
                    <a:pt x="5464" y="19209"/>
                    <a:pt x="893" y="15518"/>
                    <a:pt x="116" y="11224"/>
                  </a:cubicBezTo>
                  <a:cubicBezTo>
                    <a:pt x="-661" y="6928"/>
                    <a:pt x="2515" y="2909"/>
                    <a:pt x="8183" y="0"/>
                  </a:cubicBezTo>
                  <a:cubicBezTo>
                    <a:pt x="14811" y="2389"/>
                    <a:pt x="19385" y="6083"/>
                    <a:pt x="20162" y="10376"/>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27" name="Shape 1205">
              <a:extLst>
                <a:ext uri="{FF2B5EF4-FFF2-40B4-BE49-F238E27FC236}">
                  <a16:creationId xmlns:a16="http://schemas.microsoft.com/office/drawing/2014/main" id="{2F812F73-5862-48D3-8FA3-213A253FAB14}"/>
                </a:ext>
              </a:extLst>
            </p:cNvPr>
            <p:cNvSpPr/>
            <p:nvPr/>
          </p:nvSpPr>
          <p:spPr>
            <a:xfrm>
              <a:off x="303653" y="742196"/>
              <a:ext cx="241768" cy="119902"/>
            </a:xfrm>
            <a:custGeom>
              <a:avLst/>
              <a:gdLst/>
              <a:ahLst/>
              <a:cxnLst>
                <a:cxn ang="0">
                  <a:pos x="wd2" y="hd2"/>
                </a:cxn>
                <a:cxn ang="5400000">
                  <a:pos x="wd2" y="hd2"/>
                </a:cxn>
                <a:cxn ang="10800000">
                  <a:pos x="wd2" y="hd2"/>
                </a:cxn>
                <a:cxn ang="16200000">
                  <a:pos x="wd2" y="hd2"/>
                </a:cxn>
              </a:cxnLst>
              <a:rect l="0" t="0" r="r" b="b"/>
              <a:pathLst>
                <a:path w="21600" h="19305" extrusionOk="0">
                  <a:moveTo>
                    <a:pt x="12098" y="18379"/>
                  </a:moveTo>
                  <a:cubicBezTo>
                    <a:pt x="7804" y="20452"/>
                    <a:pt x="3446" y="18942"/>
                    <a:pt x="0" y="14868"/>
                  </a:cubicBezTo>
                  <a:cubicBezTo>
                    <a:pt x="1855" y="8236"/>
                    <a:pt x="5208" y="2999"/>
                    <a:pt x="9502" y="926"/>
                  </a:cubicBezTo>
                  <a:cubicBezTo>
                    <a:pt x="13796" y="-1148"/>
                    <a:pt x="18154" y="364"/>
                    <a:pt x="21600" y="4438"/>
                  </a:cubicBezTo>
                  <a:cubicBezTo>
                    <a:pt x="19745" y="11071"/>
                    <a:pt x="16392" y="16307"/>
                    <a:pt x="12098" y="18379"/>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28" name="Shape 1206">
              <a:extLst>
                <a:ext uri="{FF2B5EF4-FFF2-40B4-BE49-F238E27FC236}">
                  <a16:creationId xmlns:a16="http://schemas.microsoft.com/office/drawing/2014/main" id="{0E71AA09-FE82-473D-9C52-75AC4027130E}"/>
                </a:ext>
              </a:extLst>
            </p:cNvPr>
            <p:cNvSpPr/>
            <p:nvPr/>
          </p:nvSpPr>
          <p:spPr>
            <a:xfrm>
              <a:off x="202435" y="590383"/>
              <a:ext cx="119915" cy="241731"/>
            </a:xfrm>
            <a:custGeom>
              <a:avLst/>
              <a:gdLst/>
              <a:ahLst/>
              <a:cxnLst>
                <a:cxn ang="0">
                  <a:pos x="wd2" y="hd2"/>
                </a:cxn>
                <a:cxn ang="5400000">
                  <a:pos x="wd2" y="hd2"/>
                </a:cxn>
                <a:cxn ang="10800000">
                  <a:pos x="wd2" y="hd2"/>
                </a:cxn>
                <a:cxn ang="16200000">
                  <a:pos x="wd2" y="hd2"/>
                </a:cxn>
              </a:cxnLst>
              <a:rect l="0" t="0" r="r" b="b"/>
              <a:pathLst>
                <a:path w="19303" h="21600" extrusionOk="0">
                  <a:moveTo>
                    <a:pt x="18377" y="9503"/>
                  </a:moveTo>
                  <a:cubicBezTo>
                    <a:pt x="20452" y="13797"/>
                    <a:pt x="18939" y="18155"/>
                    <a:pt x="14866" y="21600"/>
                  </a:cubicBezTo>
                  <a:cubicBezTo>
                    <a:pt x="8235" y="19746"/>
                    <a:pt x="2998" y="16393"/>
                    <a:pt x="927" y="12099"/>
                  </a:cubicBezTo>
                  <a:cubicBezTo>
                    <a:pt x="-1148" y="7804"/>
                    <a:pt x="365" y="3447"/>
                    <a:pt x="4438" y="0"/>
                  </a:cubicBezTo>
                  <a:cubicBezTo>
                    <a:pt x="11069" y="1855"/>
                    <a:pt x="16304" y="5208"/>
                    <a:pt x="18377" y="9503"/>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29" name="Shape 1207">
              <a:extLst>
                <a:ext uri="{FF2B5EF4-FFF2-40B4-BE49-F238E27FC236}">
                  <a16:creationId xmlns:a16="http://schemas.microsoft.com/office/drawing/2014/main" id="{E83F1249-8DDC-4351-935F-F510C7272FDB}"/>
                </a:ext>
              </a:extLst>
            </p:cNvPr>
            <p:cNvSpPr/>
            <p:nvPr/>
          </p:nvSpPr>
          <p:spPr>
            <a:xfrm>
              <a:off x="219305" y="927745"/>
              <a:ext cx="226834" cy="133176"/>
            </a:xfrm>
            <a:custGeom>
              <a:avLst/>
              <a:gdLst/>
              <a:ahLst/>
              <a:cxnLst>
                <a:cxn ang="0">
                  <a:pos x="wd2" y="hd2"/>
                </a:cxn>
                <a:cxn ang="5400000">
                  <a:pos x="wd2" y="hd2"/>
                </a:cxn>
                <a:cxn ang="10800000">
                  <a:pos x="wd2" y="hd2"/>
                </a:cxn>
                <a:cxn ang="16200000">
                  <a:pos x="wd2" y="hd2"/>
                </a:cxn>
              </a:cxnLst>
              <a:rect l="0" t="0" r="r" b="b"/>
              <a:pathLst>
                <a:path w="21600" h="20009" extrusionOk="0">
                  <a:moveTo>
                    <a:pt x="13058" y="17644"/>
                  </a:moveTo>
                  <a:cubicBezTo>
                    <a:pt x="8765" y="20805"/>
                    <a:pt x="4036" y="20685"/>
                    <a:pt x="0" y="17949"/>
                  </a:cubicBezTo>
                  <a:cubicBezTo>
                    <a:pt x="1264" y="11314"/>
                    <a:pt x="4247" y="5522"/>
                    <a:pt x="8541" y="2364"/>
                  </a:cubicBezTo>
                  <a:cubicBezTo>
                    <a:pt x="12837" y="-795"/>
                    <a:pt x="17564" y="-679"/>
                    <a:pt x="21600" y="2059"/>
                  </a:cubicBezTo>
                  <a:cubicBezTo>
                    <a:pt x="20336" y="8695"/>
                    <a:pt x="17353" y="14484"/>
                    <a:pt x="13058" y="17644"/>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30" name="Shape 1208">
              <a:extLst>
                <a:ext uri="{FF2B5EF4-FFF2-40B4-BE49-F238E27FC236}">
                  <a16:creationId xmlns:a16="http://schemas.microsoft.com/office/drawing/2014/main" id="{034EE81D-322C-487C-A8DA-7A524FBA8421}"/>
                </a:ext>
              </a:extLst>
            </p:cNvPr>
            <p:cNvSpPr/>
            <p:nvPr/>
          </p:nvSpPr>
          <p:spPr>
            <a:xfrm>
              <a:off x="101217" y="826536"/>
              <a:ext cx="133190" cy="226806"/>
            </a:xfrm>
            <a:custGeom>
              <a:avLst/>
              <a:gdLst/>
              <a:ahLst/>
              <a:cxnLst>
                <a:cxn ang="0">
                  <a:pos x="wd2" y="hd2"/>
                </a:cxn>
                <a:cxn ang="5400000">
                  <a:pos x="wd2" y="hd2"/>
                </a:cxn>
                <a:cxn ang="10800000">
                  <a:pos x="wd2" y="hd2"/>
                </a:cxn>
                <a:cxn ang="16200000">
                  <a:pos x="wd2" y="hd2"/>
                </a:cxn>
              </a:cxnLst>
              <a:rect l="0" t="0" r="r" b="b"/>
              <a:pathLst>
                <a:path w="20009" h="21600" extrusionOk="0">
                  <a:moveTo>
                    <a:pt x="17645" y="8541"/>
                  </a:moveTo>
                  <a:cubicBezTo>
                    <a:pt x="20805" y="12835"/>
                    <a:pt x="20686" y="17565"/>
                    <a:pt x="17949" y="21600"/>
                  </a:cubicBezTo>
                  <a:cubicBezTo>
                    <a:pt x="11314" y="20336"/>
                    <a:pt x="5524" y="17352"/>
                    <a:pt x="2365" y="13059"/>
                  </a:cubicBezTo>
                  <a:cubicBezTo>
                    <a:pt x="-795" y="8763"/>
                    <a:pt x="-679" y="4035"/>
                    <a:pt x="2059" y="0"/>
                  </a:cubicBezTo>
                  <a:cubicBezTo>
                    <a:pt x="8696" y="1264"/>
                    <a:pt x="14484" y="4248"/>
                    <a:pt x="17645" y="8541"/>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31" name="Shape 1209">
              <a:extLst>
                <a:ext uri="{FF2B5EF4-FFF2-40B4-BE49-F238E27FC236}">
                  <a16:creationId xmlns:a16="http://schemas.microsoft.com/office/drawing/2014/main" id="{0F171FB7-6CF4-4153-8449-26931CB4A7D7}"/>
                </a:ext>
              </a:extLst>
            </p:cNvPr>
            <p:cNvSpPr/>
            <p:nvPr/>
          </p:nvSpPr>
          <p:spPr>
            <a:xfrm>
              <a:off x="185565" y="1113294"/>
              <a:ext cx="205040" cy="152553"/>
            </a:xfrm>
            <a:custGeom>
              <a:avLst/>
              <a:gdLst/>
              <a:ahLst/>
              <a:cxnLst>
                <a:cxn ang="0">
                  <a:pos x="wd2" y="hd2"/>
                </a:cxn>
                <a:cxn ang="5400000">
                  <a:pos x="wd2" y="hd2"/>
                </a:cxn>
                <a:cxn ang="10800000">
                  <a:pos x="wd2" y="hd2"/>
                </a:cxn>
                <a:cxn ang="16200000">
                  <a:pos x="wd2" y="hd2"/>
                </a:cxn>
              </a:cxnLst>
              <a:rect l="0" t="0" r="r" b="b"/>
              <a:pathLst>
                <a:path w="21600" h="20006" extrusionOk="0">
                  <a:moveTo>
                    <a:pt x="14191" y="16031"/>
                  </a:moveTo>
                  <a:cubicBezTo>
                    <a:pt x="9898" y="19774"/>
                    <a:pt x="4731" y="20803"/>
                    <a:pt x="0" y="19415"/>
                  </a:cubicBezTo>
                  <a:cubicBezTo>
                    <a:pt x="571" y="13407"/>
                    <a:pt x="3115" y="7718"/>
                    <a:pt x="7409" y="3974"/>
                  </a:cubicBezTo>
                  <a:cubicBezTo>
                    <a:pt x="11702" y="231"/>
                    <a:pt x="16869" y="-797"/>
                    <a:pt x="21600" y="590"/>
                  </a:cubicBezTo>
                  <a:cubicBezTo>
                    <a:pt x="21029" y="6598"/>
                    <a:pt x="18485" y="12288"/>
                    <a:pt x="14191" y="16031"/>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32" name="Shape 1210">
              <a:extLst>
                <a:ext uri="{FF2B5EF4-FFF2-40B4-BE49-F238E27FC236}">
                  <a16:creationId xmlns:a16="http://schemas.microsoft.com/office/drawing/2014/main" id="{E66F4E8E-9417-4DE5-BD45-023E62161516}"/>
                </a:ext>
              </a:extLst>
            </p:cNvPr>
            <p:cNvSpPr/>
            <p:nvPr/>
          </p:nvSpPr>
          <p:spPr>
            <a:xfrm>
              <a:off x="33739" y="1062690"/>
              <a:ext cx="152570" cy="205021"/>
            </a:xfrm>
            <a:custGeom>
              <a:avLst/>
              <a:gdLst/>
              <a:ahLst/>
              <a:cxnLst>
                <a:cxn ang="0">
                  <a:pos x="wd2" y="hd2"/>
                </a:cxn>
                <a:cxn ang="5400000">
                  <a:pos x="wd2" y="hd2"/>
                </a:cxn>
                <a:cxn ang="10800000">
                  <a:pos x="wd2" y="hd2"/>
                </a:cxn>
                <a:cxn ang="16200000">
                  <a:pos x="wd2" y="hd2"/>
                </a:cxn>
              </a:cxnLst>
              <a:rect l="0" t="0" r="r" b="b"/>
              <a:pathLst>
                <a:path w="20006" h="21600" extrusionOk="0">
                  <a:moveTo>
                    <a:pt x="16031" y="7409"/>
                  </a:moveTo>
                  <a:cubicBezTo>
                    <a:pt x="19774" y="11702"/>
                    <a:pt x="20804" y="16869"/>
                    <a:pt x="19415" y="21600"/>
                  </a:cubicBezTo>
                  <a:cubicBezTo>
                    <a:pt x="13410" y="21029"/>
                    <a:pt x="7717" y="18484"/>
                    <a:pt x="3975" y="14190"/>
                  </a:cubicBezTo>
                  <a:cubicBezTo>
                    <a:pt x="232" y="9898"/>
                    <a:pt x="-796" y="4731"/>
                    <a:pt x="591" y="0"/>
                  </a:cubicBezTo>
                  <a:cubicBezTo>
                    <a:pt x="6598" y="571"/>
                    <a:pt x="12288" y="3115"/>
                    <a:pt x="16031" y="7409"/>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33" name="Shape 1211">
              <a:extLst>
                <a:ext uri="{FF2B5EF4-FFF2-40B4-BE49-F238E27FC236}">
                  <a16:creationId xmlns:a16="http://schemas.microsoft.com/office/drawing/2014/main" id="{FA7EBCFE-1B75-4BDF-8BEB-28AC58A0E7BC}"/>
                </a:ext>
              </a:extLst>
            </p:cNvPr>
            <p:cNvSpPr/>
            <p:nvPr/>
          </p:nvSpPr>
          <p:spPr>
            <a:xfrm>
              <a:off x="168696" y="1315711"/>
              <a:ext cx="177524" cy="177507"/>
            </a:xfrm>
            <a:custGeom>
              <a:avLst/>
              <a:gdLst/>
              <a:ahLst/>
              <a:cxnLst>
                <a:cxn ang="0">
                  <a:pos x="wd2" y="hd2"/>
                </a:cxn>
                <a:cxn ang="5400000">
                  <a:pos x="wd2" y="hd2"/>
                </a:cxn>
                <a:cxn ang="10800000">
                  <a:pos x="wd2" y="hd2"/>
                </a:cxn>
                <a:cxn ang="16200000">
                  <a:pos x="wd2" y="hd2"/>
                </a:cxn>
              </a:cxnLst>
              <a:rect l="0" t="0" r="r" b="b"/>
              <a:pathLst>
                <a:path w="21042" h="21042" extrusionOk="0">
                  <a:moveTo>
                    <a:pt x="15225" y="15226"/>
                  </a:moveTo>
                  <a:cubicBezTo>
                    <a:pt x="11054" y="19397"/>
                    <a:pt x="5491" y="21322"/>
                    <a:pt x="32" y="21010"/>
                  </a:cubicBezTo>
                  <a:cubicBezTo>
                    <a:pt x="-278" y="15551"/>
                    <a:pt x="1647" y="9990"/>
                    <a:pt x="5818" y="5819"/>
                  </a:cubicBezTo>
                  <a:cubicBezTo>
                    <a:pt x="9988" y="1648"/>
                    <a:pt x="15551" y="-278"/>
                    <a:pt x="21010" y="32"/>
                  </a:cubicBezTo>
                  <a:cubicBezTo>
                    <a:pt x="21322" y="5491"/>
                    <a:pt x="19396" y="11054"/>
                    <a:pt x="15225" y="15226"/>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34" name="Shape 1212">
              <a:extLst>
                <a:ext uri="{FF2B5EF4-FFF2-40B4-BE49-F238E27FC236}">
                  <a16:creationId xmlns:a16="http://schemas.microsoft.com/office/drawing/2014/main" id="{CE17432C-4E54-435D-A4A5-423B0F937352}"/>
                </a:ext>
              </a:extLst>
            </p:cNvPr>
            <p:cNvSpPr/>
            <p:nvPr/>
          </p:nvSpPr>
          <p:spPr>
            <a:xfrm>
              <a:off x="-1" y="1315711"/>
              <a:ext cx="177530" cy="177513"/>
            </a:xfrm>
            <a:custGeom>
              <a:avLst/>
              <a:gdLst/>
              <a:ahLst/>
              <a:cxnLst>
                <a:cxn ang="0">
                  <a:pos x="wd2" y="hd2"/>
                </a:cxn>
                <a:cxn ang="5400000">
                  <a:pos x="wd2" y="hd2"/>
                </a:cxn>
                <a:cxn ang="10800000">
                  <a:pos x="wd2" y="hd2"/>
                </a:cxn>
                <a:cxn ang="16200000">
                  <a:pos x="wd2" y="hd2"/>
                </a:cxn>
              </a:cxnLst>
              <a:rect l="0" t="0" r="r" b="b"/>
              <a:pathLst>
                <a:path w="21044" h="21044" extrusionOk="0">
                  <a:moveTo>
                    <a:pt x="15226" y="5818"/>
                  </a:moveTo>
                  <a:cubicBezTo>
                    <a:pt x="19398" y="9989"/>
                    <a:pt x="21323" y="15552"/>
                    <a:pt x="21012" y="21011"/>
                  </a:cubicBezTo>
                  <a:cubicBezTo>
                    <a:pt x="15552" y="21321"/>
                    <a:pt x="9991" y="19396"/>
                    <a:pt x="5820" y="15224"/>
                  </a:cubicBezTo>
                  <a:cubicBezTo>
                    <a:pt x="1648" y="11053"/>
                    <a:pt x="-277" y="5492"/>
                    <a:pt x="33" y="32"/>
                  </a:cubicBezTo>
                  <a:cubicBezTo>
                    <a:pt x="5492" y="-279"/>
                    <a:pt x="11055" y="1646"/>
                    <a:pt x="15226" y="5818"/>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35" name="Shape 1213">
              <a:extLst>
                <a:ext uri="{FF2B5EF4-FFF2-40B4-BE49-F238E27FC236}">
                  <a16:creationId xmlns:a16="http://schemas.microsoft.com/office/drawing/2014/main" id="{854BD410-8C7F-486F-8DD5-C3807474C692}"/>
                </a:ext>
              </a:extLst>
            </p:cNvPr>
            <p:cNvSpPr/>
            <p:nvPr/>
          </p:nvSpPr>
          <p:spPr>
            <a:xfrm>
              <a:off x="202435" y="1501259"/>
              <a:ext cx="152567" cy="205013"/>
            </a:xfrm>
            <a:custGeom>
              <a:avLst/>
              <a:gdLst/>
              <a:ahLst/>
              <a:cxnLst>
                <a:cxn ang="0">
                  <a:pos x="wd2" y="hd2"/>
                </a:cxn>
                <a:cxn ang="5400000">
                  <a:pos x="wd2" y="hd2"/>
                </a:cxn>
                <a:cxn ang="10800000">
                  <a:pos x="wd2" y="hd2"/>
                </a:cxn>
                <a:cxn ang="16200000">
                  <a:pos x="wd2" y="hd2"/>
                </a:cxn>
              </a:cxnLst>
              <a:rect l="0" t="0" r="r" b="b"/>
              <a:pathLst>
                <a:path w="20006" h="21600" extrusionOk="0">
                  <a:moveTo>
                    <a:pt x="16031" y="14191"/>
                  </a:moveTo>
                  <a:cubicBezTo>
                    <a:pt x="12288" y="18485"/>
                    <a:pt x="6598" y="21031"/>
                    <a:pt x="590" y="21600"/>
                  </a:cubicBezTo>
                  <a:cubicBezTo>
                    <a:pt x="-797" y="16870"/>
                    <a:pt x="233" y="11703"/>
                    <a:pt x="3975" y="7409"/>
                  </a:cubicBezTo>
                  <a:cubicBezTo>
                    <a:pt x="7718" y="3115"/>
                    <a:pt x="13407" y="570"/>
                    <a:pt x="19416" y="0"/>
                  </a:cubicBezTo>
                  <a:cubicBezTo>
                    <a:pt x="20803" y="4731"/>
                    <a:pt x="19774" y="9897"/>
                    <a:pt x="16031" y="14191"/>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36" name="Shape 1214">
              <a:extLst>
                <a:ext uri="{FF2B5EF4-FFF2-40B4-BE49-F238E27FC236}">
                  <a16:creationId xmlns:a16="http://schemas.microsoft.com/office/drawing/2014/main" id="{E8776DD2-8BCE-4695-9149-02F27C929F06}"/>
                </a:ext>
              </a:extLst>
            </p:cNvPr>
            <p:cNvSpPr/>
            <p:nvPr/>
          </p:nvSpPr>
          <p:spPr>
            <a:xfrm>
              <a:off x="0" y="1568732"/>
              <a:ext cx="205039" cy="152557"/>
            </a:xfrm>
            <a:custGeom>
              <a:avLst/>
              <a:gdLst/>
              <a:ahLst/>
              <a:cxnLst>
                <a:cxn ang="0">
                  <a:pos x="wd2" y="hd2"/>
                </a:cxn>
                <a:cxn ang="5400000">
                  <a:pos x="wd2" y="hd2"/>
                </a:cxn>
                <a:cxn ang="10800000">
                  <a:pos x="wd2" y="hd2"/>
                </a:cxn>
                <a:cxn ang="16200000">
                  <a:pos x="wd2" y="hd2"/>
                </a:cxn>
              </a:cxnLst>
              <a:rect l="0" t="0" r="r" b="b"/>
              <a:pathLst>
                <a:path w="21600" h="20007" extrusionOk="0">
                  <a:moveTo>
                    <a:pt x="14190" y="3975"/>
                  </a:moveTo>
                  <a:cubicBezTo>
                    <a:pt x="18484" y="7718"/>
                    <a:pt x="21029" y="13407"/>
                    <a:pt x="21600" y="19416"/>
                  </a:cubicBezTo>
                  <a:cubicBezTo>
                    <a:pt x="16869" y="20803"/>
                    <a:pt x="11702" y="19775"/>
                    <a:pt x="7409" y="16031"/>
                  </a:cubicBezTo>
                  <a:cubicBezTo>
                    <a:pt x="3115" y="12288"/>
                    <a:pt x="571" y="6597"/>
                    <a:pt x="0" y="590"/>
                  </a:cubicBezTo>
                  <a:cubicBezTo>
                    <a:pt x="4731" y="-797"/>
                    <a:pt x="9897" y="231"/>
                    <a:pt x="14190" y="3975"/>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37" name="Shape 1215">
              <a:extLst>
                <a:ext uri="{FF2B5EF4-FFF2-40B4-BE49-F238E27FC236}">
                  <a16:creationId xmlns:a16="http://schemas.microsoft.com/office/drawing/2014/main" id="{9BA01E10-E6E3-42F2-9D70-2E96699731FB}"/>
                </a:ext>
              </a:extLst>
            </p:cNvPr>
            <p:cNvSpPr/>
            <p:nvPr/>
          </p:nvSpPr>
          <p:spPr>
            <a:xfrm>
              <a:off x="269913" y="1686809"/>
              <a:ext cx="133190" cy="226831"/>
            </a:xfrm>
            <a:custGeom>
              <a:avLst/>
              <a:gdLst/>
              <a:ahLst/>
              <a:cxnLst>
                <a:cxn ang="0">
                  <a:pos x="wd2" y="hd2"/>
                </a:cxn>
                <a:cxn ang="5400000">
                  <a:pos x="wd2" y="hd2"/>
                </a:cxn>
                <a:cxn ang="10800000">
                  <a:pos x="wd2" y="hd2"/>
                </a:cxn>
                <a:cxn ang="16200000">
                  <a:pos x="wd2" y="hd2"/>
                </a:cxn>
              </a:cxnLst>
              <a:rect l="0" t="0" r="r" b="b"/>
              <a:pathLst>
                <a:path w="20009" h="21600" extrusionOk="0">
                  <a:moveTo>
                    <a:pt x="17645" y="13057"/>
                  </a:moveTo>
                  <a:cubicBezTo>
                    <a:pt x="14488" y="17352"/>
                    <a:pt x="8696" y="20334"/>
                    <a:pt x="2059" y="21600"/>
                  </a:cubicBezTo>
                  <a:cubicBezTo>
                    <a:pt x="-679" y="17564"/>
                    <a:pt x="-795" y="12836"/>
                    <a:pt x="2365" y="8541"/>
                  </a:cubicBezTo>
                  <a:cubicBezTo>
                    <a:pt x="5524" y="4248"/>
                    <a:pt x="11315" y="1264"/>
                    <a:pt x="17949" y="0"/>
                  </a:cubicBezTo>
                  <a:cubicBezTo>
                    <a:pt x="20686" y="4036"/>
                    <a:pt x="20805" y="8764"/>
                    <a:pt x="17645" y="13057"/>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38" name="Shape 1216">
              <a:extLst>
                <a:ext uri="{FF2B5EF4-FFF2-40B4-BE49-F238E27FC236}">
                  <a16:creationId xmlns:a16="http://schemas.microsoft.com/office/drawing/2014/main" id="{8D07F84A-8A97-4E52-83CE-7FCADF908BAF}"/>
                </a:ext>
              </a:extLst>
            </p:cNvPr>
            <p:cNvSpPr/>
            <p:nvPr/>
          </p:nvSpPr>
          <p:spPr>
            <a:xfrm>
              <a:off x="50608" y="1804886"/>
              <a:ext cx="226844" cy="133172"/>
            </a:xfrm>
            <a:custGeom>
              <a:avLst/>
              <a:gdLst/>
              <a:ahLst/>
              <a:cxnLst>
                <a:cxn ang="0">
                  <a:pos x="wd2" y="hd2"/>
                </a:cxn>
                <a:cxn ang="5400000">
                  <a:pos x="wd2" y="hd2"/>
                </a:cxn>
                <a:cxn ang="10800000">
                  <a:pos x="wd2" y="hd2"/>
                </a:cxn>
                <a:cxn ang="16200000">
                  <a:pos x="wd2" y="hd2"/>
                </a:cxn>
              </a:cxnLst>
              <a:rect l="0" t="0" r="r" b="b"/>
              <a:pathLst>
                <a:path w="21600" h="20009" extrusionOk="0">
                  <a:moveTo>
                    <a:pt x="13058" y="2365"/>
                  </a:moveTo>
                  <a:cubicBezTo>
                    <a:pt x="17351" y="5523"/>
                    <a:pt x="20334" y="11312"/>
                    <a:pt x="21600" y="17950"/>
                  </a:cubicBezTo>
                  <a:cubicBezTo>
                    <a:pt x="17564" y="20688"/>
                    <a:pt x="12836" y="20804"/>
                    <a:pt x="8541" y="17646"/>
                  </a:cubicBezTo>
                  <a:cubicBezTo>
                    <a:pt x="4247" y="14485"/>
                    <a:pt x="1264" y="8693"/>
                    <a:pt x="0" y="2060"/>
                  </a:cubicBezTo>
                  <a:cubicBezTo>
                    <a:pt x="4035" y="-677"/>
                    <a:pt x="8764" y="-796"/>
                    <a:pt x="13058" y="2365"/>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39" name="Shape 1217">
              <a:extLst>
                <a:ext uri="{FF2B5EF4-FFF2-40B4-BE49-F238E27FC236}">
                  <a16:creationId xmlns:a16="http://schemas.microsoft.com/office/drawing/2014/main" id="{91AD628F-7F17-4788-970A-8F810ACABAAC}"/>
                </a:ext>
              </a:extLst>
            </p:cNvPr>
            <p:cNvSpPr/>
            <p:nvPr/>
          </p:nvSpPr>
          <p:spPr>
            <a:xfrm>
              <a:off x="354261" y="1872358"/>
              <a:ext cx="119909" cy="241739"/>
            </a:xfrm>
            <a:custGeom>
              <a:avLst/>
              <a:gdLst/>
              <a:ahLst/>
              <a:cxnLst>
                <a:cxn ang="0">
                  <a:pos x="wd2" y="hd2"/>
                </a:cxn>
                <a:cxn ang="5400000">
                  <a:pos x="wd2" y="hd2"/>
                </a:cxn>
                <a:cxn ang="10800000">
                  <a:pos x="wd2" y="hd2"/>
                </a:cxn>
                <a:cxn ang="16200000">
                  <a:pos x="wd2" y="hd2"/>
                </a:cxn>
              </a:cxnLst>
              <a:rect l="0" t="0" r="r" b="b"/>
              <a:pathLst>
                <a:path w="19306" h="21600" extrusionOk="0">
                  <a:moveTo>
                    <a:pt x="18380" y="12097"/>
                  </a:moveTo>
                  <a:cubicBezTo>
                    <a:pt x="16308" y="16391"/>
                    <a:pt x="11070" y="19745"/>
                    <a:pt x="4438" y="21600"/>
                  </a:cubicBezTo>
                  <a:cubicBezTo>
                    <a:pt x="364" y="18153"/>
                    <a:pt x="-1148" y="13796"/>
                    <a:pt x="926" y="9503"/>
                  </a:cubicBezTo>
                  <a:cubicBezTo>
                    <a:pt x="2999" y="5208"/>
                    <a:pt x="8235" y="1855"/>
                    <a:pt x="14869" y="0"/>
                  </a:cubicBezTo>
                  <a:cubicBezTo>
                    <a:pt x="18943" y="3446"/>
                    <a:pt x="20452" y="7804"/>
                    <a:pt x="18380" y="12097"/>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40" name="Shape 1218">
              <a:extLst>
                <a:ext uri="{FF2B5EF4-FFF2-40B4-BE49-F238E27FC236}">
                  <a16:creationId xmlns:a16="http://schemas.microsoft.com/office/drawing/2014/main" id="{06EAFD3B-7DE6-4376-A241-86B45C47AC9A}"/>
                </a:ext>
              </a:extLst>
            </p:cNvPr>
            <p:cNvSpPr/>
            <p:nvPr/>
          </p:nvSpPr>
          <p:spPr>
            <a:xfrm>
              <a:off x="151826" y="2024171"/>
              <a:ext cx="241761" cy="119907"/>
            </a:xfrm>
            <a:custGeom>
              <a:avLst/>
              <a:gdLst/>
              <a:ahLst/>
              <a:cxnLst>
                <a:cxn ang="0">
                  <a:pos x="wd2" y="hd2"/>
                </a:cxn>
                <a:cxn ang="5400000">
                  <a:pos x="wd2" y="hd2"/>
                </a:cxn>
                <a:cxn ang="10800000">
                  <a:pos x="wd2" y="hd2"/>
                </a:cxn>
                <a:cxn ang="16200000">
                  <a:pos x="wd2" y="hd2"/>
                </a:cxn>
              </a:cxnLst>
              <a:rect l="0" t="0" r="r" b="b"/>
              <a:pathLst>
                <a:path w="21600" h="19306" extrusionOk="0">
                  <a:moveTo>
                    <a:pt x="12097" y="925"/>
                  </a:moveTo>
                  <a:cubicBezTo>
                    <a:pt x="16391" y="2999"/>
                    <a:pt x="19745" y="8235"/>
                    <a:pt x="21600" y="14868"/>
                  </a:cubicBezTo>
                  <a:cubicBezTo>
                    <a:pt x="18154" y="18942"/>
                    <a:pt x="13796" y="20454"/>
                    <a:pt x="9502" y="18380"/>
                  </a:cubicBezTo>
                  <a:cubicBezTo>
                    <a:pt x="5208" y="16306"/>
                    <a:pt x="1854" y="11070"/>
                    <a:pt x="0" y="4437"/>
                  </a:cubicBezTo>
                  <a:cubicBezTo>
                    <a:pt x="3446" y="363"/>
                    <a:pt x="7803" y="-1146"/>
                    <a:pt x="12097" y="925"/>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41" name="Shape 1219">
              <a:extLst>
                <a:ext uri="{FF2B5EF4-FFF2-40B4-BE49-F238E27FC236}">
                  <a16:creationId xmlns:a16="http://schemas.microsoft.com/office/drawing/2014/main" id="{2751F8E4-9C5D-42B3-AFBA-26F26BA56DC9}"/>
                </a:ext>
              </a:extLst>
            </p:cNvPr>
            <p:cNvSpPr/>
            <p:nvPr/>
          </p:nvSpPr>
          <p:spPr>
            <a:xfrm>
              <a:off x="489218" y="2041041"/>
              <a:ext cx="113096" cy="249299"/>
            </a:xfrm>
            <a:custGeom>
              <a:avLst/>
              <a:gdLst/>
              <a:ahLst/>
              <a:cxnLst>
                <a:cxn ang="0">
                  <a:pos x="wd2" y="hd2"/>
                </a:cxn>
                <a:cxn ang="5400000">
                  <a:pos x="wd2" y="hd2"/>
                </a:cxn>
                <a:cxn ang="10800000">
                  <a:pos x="wd2" y="hd2"/>
                </a:cxn>
                <a:cxn ang="16200000">
                  <a:pos x="wd2" y="hd2"/>
                </a:cxn>
              </a:cxnLst>
              <a:rect l="0" t="0" r="r" b="b"/>
              <a:pathLst>
                <a:path w="20275" h="21600" extrusionOk="0">
                  <a:moveTo>
                    <a:pt x="20159" y="11224"/>
                  </a:moveTo>
                  <a:cubicBezTo>
                    <a:pt x="19381" y="15518"/>
                    <a:pt x="14809" y="19211"/>
                    <a:pt x="8183" y="21600"/>
                  </a:cubicBezTo>
                  <a:cubicBezTo>
                    <a:pt x="2515" y="18691"/>
                    <a:pt x="-664" y="14672"/>
                    <a:pt x="117" y="10376"/>
                  </a:cubicBezTo>
                  <a:cubicBezTo>
                    <a:pt x="894" y="6083"/>
                    <a:pt x="5467" y="2391"/>
                    <a:pt x="12093" y="0"/>
                  </a:cubicBezTo>
                  <a:cubicBezTo>
                    <a:pt x="17761" y="2910"/>
                    <a:pt x="20936" y="6931"/>
                    <a:pt x="20159" y="11224"/>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42" name="Shape 1220">
              <a:extLst>
                <a:ext uri="{FF2B5EF4-FFF2-40B4-BE49-F238E27FC236}">
                  <a16:creationId xmlns:a16="http://schemas.microsoft.com/office/drawing/2014/main" id="{A1780FC0-9204-4354-A24F-4E639A8E6B11}"/>
                </a:ext>
              </a:extLst>
            </p:cNvPr>
            <p:cNvSpPr/>
            <p:nvPr/>
          </p:nvSpPr>
          <p:spPr>
            <a:xfrm>
              <a:off x="269913" y="2226589"/>
              <a:ext cx="249331" cy="113098"/>
            </a:xfrm>
            <a:custGeom>
              <a:avLst/>
              <a:gdLst/>
              <a:ahLst/>
              <a:cxnLst>
                <a:cxn ang="0">
                  <a:pos x="wd2" y="hd2"/>
                </a:cxn>
                <a:cxn ang="5400000">
                  <a:pos x="wd2" y="hd2"/>
                </a:cxn>
                <a:cxn ang="10800000">
                  <a:pos x="wd2" y="hd2"/>
                </a:cxn>
                <a:cxn ang="16200000">
                  <a:pos x="wd2" y="hd2"/>
                </a:cxn>
              </a:cxnLst>
              <a:rect l="0" t="0" r="r" b="b"/>
              <a:pathLst>
                <a:path w="21600" h="20276" extrusionOk="0">
                  <a:moveTo>
                    <a:pt x="11224" y="117"/>
                  </a:moveTo>
                  <a:cubicBezTo>
                    <a:pt x="15517" y="893"/>
                    <a:pt x="19210" y="5465"/>
                    <a:pt x="21600" y="12092"/>
                  </a:cubicBezTo>
                  <a:cubicBezTo>
                    <a:pt x="18690" y="17759"/>
                    <a:pt x="14671" y="20937"/>
                    <a:pt x="10376" y="20160"/>
                  </a:cubicBezTo>
                  <a:cubicBezTo>
                    <a:pt x="6082" y="19381"/>
                    <a:pt x="2391" y="14809"/>
                    <a:pt x="0" y="8182"/>
                  </a:cubicBezTo>
                  <a:cubicBezTo>
                    <a:pt x="2909" y="2515"/>
                    <a:pt x="6930" y="-663"/>
                    <a:pt x="11224" y="117"/>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43" name="Shape 1221">
              <a:extLst>
                <a:ext uri="{FF2B5EF4-FFF2-40B4-BE49-F238E27FC236}">
                  <a16:creationId xmlns:a16="http://schemas.microsoft.com/office/drawing/2014/main" id="{5875DC08-C7CF-4AFF-89B3-AC132E0DE40F}"/>
                </a:ext>
              </a:extLst>
            </p:cNvPr>
            <p:cNvSpPr/>
            <p:nvPr/>
          </p:nvSpPr>
          <p:spPr>
            <a:xfrm>
              <a:off x="624176" y="2192852"/>
              <a:ext cx="113106" cy="249299"/>
            </a:xfrm>
            <a:custGeom>
              <a:avLst/>
              <a:gdLst/>
              <a:ahLst/>
              <a:cxnLst>
                <a:cxn ang="0">
                  <a:pos x="wd2" y="hd2"/>
                </a:cxn>
                <a:cxn ang="5400000">
                  <a:pos x="wd2" y="hd2"/>
                </a:cxn>
                <a:cxn ang="10800000">
                  <a:pos x="wd2" y="hd2"/>
                </a:cxn>
                <a:cxn ang="16200000">
                  <a:pos x="wd2" y="hd2"/>
                </a:cxn>
              </a:cxnLst>
              <a:rect l="0" t="0" r="r" b="b"/>
              <a:pathLst>
                <a:path w="20277" h="21600" extrusionOk="0">
                  <a:moveTo>
                    <a:pt x="20161" y="10376"/>
                  </a:moveTo>
                  <a:cubicBezTo>
                    <a:pt x="20938" y="14671"/>
                    <a:pt x="17763" y="18691"/>
                    <a:pt x="12095" y="21600"/>
                  </a:cubicBezTo>
                  <a:cubicBezTo>
                    <a:pt x="5465" y="19209"/>
                    <a:pt x="896" y="15518"/>
                    <a:pt x="116" y="11224"/>
                  </a:cubicBezTo>
                  <a:cubicBezTo>
                    <a:pt x="-662" y="6931"/>
                    <a:pt x="2517" y="2910"/>
                    <a:pt x="8185" y="0"/>
                  </a:cubicBezTo>
                  <a:cubicBezTo>
                    <a:pt x="14811" y="2389"/>
                    <a:pt x="19383" y="6083"/>
                    <a:pt x="20161" y="10376"/>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44" name="Shape 1222">
              <a:extLst>
                <a:ext uri="{FF2B5EF4-FFF2-40B4-BE49-F238E27FC236}">
                  <a16:creationId xmlns:a16="http://schemas.microsoft.com/office/drawing/2014/main" id="{E375A208-4BA1-476E-9CAB-244652031BD3}"/>
                </a:ext>
              </a:extLst>
            </p:cNvPr>
            <p:cNvSpPr/>
            <p:nvPr/>
          </p:nvSpPr>
          <p:spPr>
            <a:xfrm>
              <a:off x="438610" y="2395270"/>
              <a:ext cx="249330" cy="113093"/>
            </a:xfrm>
            <a:custGeom>
              <a:avLst/>
              <a:gdLst/>
              <a:ahLst/>
              <a:cxnLst>
                <a:cxn ang="0">
                  <a:pos x="wd2" y="hd2"/>
                </a:cxn>
                <a:cxn ang="5400000">
                  <a:pos x="wd2" y="hd2"/>
                </a:cxn>
                <a:cxn ang="10800000">
                  <a:pos x="wd2" y="hd2"/>
                </a:cxn>
                <a:cxn ang="16200000">
                  <a:pos x="wd2" y="hd2"/>
                </a:cxn>
              </a:cxnLst>
              <a:rect l="0" t="0" r="r" b="b"/>
              <a:pathLst>
                <a:path w="21600" h="20278" extrusionOk="0">
                  <a:moveTo>
                    <a:pt x="10376" y="116"/>
                  </a:moveTo>
                  <a:cubicBezTo>
                    <a:pt x="14670" y="-661"/>
                    <a:pt x="18691" y="2514"/>
                    <a:pt x="21600" y="8182"/>
                  </a:cubicBezTo>
                  <a:cubicBezTo>
                    <a:pt x="19209" y="14810"/>
                    <a:pt x="15518" y="19382"/>
                    <a:pt x="11224" y="20162"/>
                  </a:cubicBezTo>
                  <a:cubicBezTo>
                    <a:pt x="6929" y="20939"/>
                    <a:pt x="2910" y="17761"/>
                    <a:pt x="0" y="12093"/>
                  </a:cubicBezTo>
                  <a:cubicBezTo>
                    <a:pt x="2389" y="5465"/>
                    <a:pt x="6083" y="893"/>
                    <a:pt x="10376" y="116"/>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45" name="Shape 1223">
              <a:extLst>
                <a:ext uri="{FF2B5EF4-FFF2-40B4-BE49-F238E27FC236}">
                  <a16:creationId xmlns:a16="http://schemas.microsoft.com/office/drawing/2014/main" id="{63B0D1DE-9057-44B1-B3E5-BE1043A01127}"/>
                </a:ext>
              </a:extLst>
            </p:cNvPr>
            <p:cNvSpPr/>
            <p:nvPr/>
          </p:nvSpPr>
          <p:spPr>
            <a:xfrm>
              <a:off x="792872" y="2310928"/>
              <a:ext cx="119908" cy="241755"/>
            </a:xfrm>
            <a:custGeom>
              <a:avLst/>
              <a:gdLst/>
              <a:ahLst/>
              <a:cxnLst>
                <a:cxn ang="0">
                  <a:pos x="wd2" y="hd2"/>
                </a:cxn>
                <a:cxn ang="5400000">
                  <a:pos x="wd2" y="hd2"/>
                </a:cxn>
                <a:cxn ang="10800000">
                  <a:pos x="wd2" y="hd2"/>
                </a:cxn>
                <a:cxn ang="16200000">
                  <a:pos x="wd2" y="hd2"/>
                </a:cxn>
              </a:cxnLst>
              <a:rect l="0" t="0" r="r" b="b"/>
              <a:pathLst>
                <a:path w="19304" h="21600" extrusionOk="0">
                  <a:moveTo>
                    <a:pt x="18378" y="9502"/>
                  </a:moveTo>
                  <a:cubicBezTo>
                    <a:pt x="20451" y="13797"/>
                    <a:pt x="18941" y="18153"/>
                    <a:pt x="14867" y="21600"/>
                  </a:cubicBezTo>
                  <a:cubicBezTo>
                    <a:pt x="8235" y="19744"/>
                    <a:pt x="2998" y="16391"/>
                    <a:pt x="926" y="12098"/>
                  </a:cubicBezTo>
                  <a:cubicBezTo>
                    <a:pt x="-1149" y="7803"/>
                    <a:pt x="364" y="3447"/>
                    <a:pt x="4438" y="0"/>
                  </a:cubicBezTo>
                  <a:cubicBezTo>
                    <a:pt x="11070" y="1856"/>
                    <a:pt x="16306" y="5209"/>
                    <a:pt x="18378" y="9502"/>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46" name="Shape 1224">
              <a:extLst>
                <a:ext uri="{FF2B5EF4-FFF2-40B4-BE49-F238E27FC236}">
                  <a16:creationId xmlns:a16="http://schemas.microsoft.com/office/drawing/2014/main" id="{425D05DB-C578-4453-BB58-73B041F9FD8A}"/>
                </a:ext>
              </a:extLst>
            </p:cNvPr>
            <p:cNvSpPr/>
            <p:nvPr/>
          </p:nvSpPr>
          <p:spPr>
            <a:xfrm>
              <a:off x="641045" y="2530213"/>
              <a:ext cx="241761" cy="119897"/>
            </a:xfrm>
            <a:custGeom>
              <a:avLst/>
              <a:gdLst/>
              <a:ahLst/>
              <a:cxnLst>
                <a:cxn ang="0">
                  <a:pos x="wd2" y="hd2"/>
                </a:cxn>
                <a:cxn ang="5400000">
                  <a:pos x="wd2" y="hd2"/>
                </a:cxn>
                <a:cxn ang="10800000">
                  <a:pos x="wd2" y="hd2"/>
                </a:cxn>
                <a:cxn ang="16200000">
                  <a:pos x="wd2" y="hd2"/>
                </a:cxn>
              </a:cxnLst>
              <a:rect l="0" t="0" r="r" b="b"/>
              <a:pathLst>
                <a:path w="21600" h="19304" extrusionOk="0">
                  <a:moveTo>
                    <a:pt x="9503" y="925"/>
                  </a:moveTo>
                  <a:cubicBezTo>
                    <a:pt x="13797" y="-1146"/>
                    <a:pt x="18154" y="363"/>
                    <a:pt x="21600" y="4437"/>
                  </a:cubicBezTo>
                  <a:cubicBezTo>
                    <a:pt x="19746" y="11070"/>
                    <a:pt x="16392" y="16306"/>
                    <a:pt x="12098" y="18377"/>
                  </a:cubicBezTo>
                  <a:cubicBezTo>
                    <a:pt x="7804" y="20454"/>
                    <a:pt x="3446" y="18940"/>
                    <a:pt x="0" y="14866"/>
                  </a:cubicBezTo>
                  <a:cubicBezTo>
                    <a:pt x="1855" y="8235"/>
                    <a:pt x="5209" y="3002"/>
                    <a:pt x="9503" y="925"/>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47" name="Shape 1225">
              <a:extLst>
                <a:ext uri="{FF2B5EF4-FFF2-40B4-BE49-F238E27FC236}">
                  <a16:creationId xmlns:a16="http://schemas.microsoft.com/office/drawing/2014/main" id="{AFA43C1A-C934-4B17-AA26-12C43F3AE90C}"/>
                </a:ext>
              </a:extLst>
            </p:cNvPr>
            <p:cNvSpPr/>
            <p:nvPr/>
          </p:nvSpPr>
          <p:spPr>
            <a:xfrm>
              <a:off x="978437" y="2412139"/>
              <a:ext cx="133190" cy="226831"/>
            </a:xfrm>
            <a:custGeom>
              <a:avLst/>
              <a:gdLst/>
              <a:ahLst/>
              <a:cxnLst>
                <a:cxn ang="0">
                  <a:pos x="wd2" y="hd2"/>
                </a:cxn>
                <a:cxn ang="5400000">
                  <a:pos x="wd2" y="hd2"/>
                </a:cxn>
                <a:cxn ang="10800000">
                  <a:pos x="wd2" y="hd2"/>
                </a:cxn>
                <a:cxn ang="16200000">
                  <a:pos x="wd2" y="hd2"/>
                </a:cxn>
              </a:cxnLst>
              <a:rect l="0" t="0" r="r" b="b"/>
              <a:pathLst>
                <a:path w="20008" h="21600" extrusionOk="0">
                  <a:moveTo>
                    <a:pt x="17645" y="8543"/>
                  </a:moveTo>
                  <a:cubicBezTo>
                    <a:pt x="20805" y="12836"/>
                    <a:pt x="20685" y="17564"/>
                    <a:pt x="17948" y="21600"/>
                  </a:cubicBezTo>
                  <a:cubicBezTo>
                    <a:pt x="11314" y="20336"/>
                    <a:pt x="5523" y="17352"/>
                    <a:pt x="2365" y="13059"/>
                  </a:cubicBezTo>
                  <a:cubicBezTo>
                    <a:pt x="-795" y="8764"/>
                    <a:pt x="-677" y="4036"/>
                    <a:pt x="2060" y="0"/>
                  </a:cubicBezTo>
                  <a:cubicBezTo>
                    <a:pt x="8696" y="1266"/>
                    <a:pt x="14484" y="4248"/>
                    <a:pt x="17645" y="8543"/>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48" name="Shape 1226">
              <a:extLst>
                <a:ext uri="{FF2B5EF4-FFF2-40B4-BE49-F238E27FC236}">
                  <a16:creationId xmlns:a16="http://schemas.microsoft.com/office/drawing/2014/main" id="{D9356E6C-F1ED-4A86-A043-19D723E76B4B}"/>
                </a:ext>
              </a:extLst>
            </p:cNvPr>
            <p:cNvSpPr/>
            <p:nvPr/>
          </p:nvSpPr>
          <p:spPr>
            <a:xfrm>
              <a:off x="877220" y="2614555"/>
              <a:ext cx="226827" cy="133188"/>
            </a:xfrm>
            <a:custGeom>
              <a:avLst/>
              <a:gdLst/>
              <a:ahLst/>
              <a:cxnLst>
                <a:cxn ang="0">
                  <a:pos x="wd2" y="hd2"/>
                </a:cxn>
                <a:cxn ang="5400000">
                  <a:pos x="wd2" y="hd2"/>
                </a:cxn>
                <a:cxn ang="10800000">
                  <a:pos x="wd2" y="hd2"/>
                </a:cxn>
                <a:cxn ang="16200000">
                  <a:pos x="wd2" y="hd2"/>
                </a:cxn>
              </a:cxnLst>
              <a:rect l="0" t="0" r="r" b="b"/>
              <a:pathLst>
                <a:path w="21600" h="20010" extrusionOk="0">
                  <a:moveTo>
                    <a:pt x="8541" y="2364"/>
                  </a:moveTo>
                  <a:cubicBezTo>
                    <a:pt x="12835" y="-796"/>
                    <a:pt x="17565" y="-677"/>
                    <a:pt x="21600" y="2060"/>
                  </a:cubicBezTo>
                  <a:cubicBezTo>
                    <a:pt x="20336" y="8695"/>
                    <a:pt x="17352" y="14486"/>
                    <a:pt x="13059" y="17646"/>
                  </a:cubicBezTo>
                  <a:cubicBezTo>
                    <a:pt x="8763" y="20804"/>
                    <a:pt x="4036" y="20688"/>
                    <a:pt x="0" y="17951"/>
                  </a:cubicBezTo>
                  <a:cubicBezTo>
                    <a:pt x="1264" y="11313"/>
                    <a:pt x="4248" y="5522"/>
                    <a:pt x="8541" y="2364"/>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49" name="Shape 1227">
              <a:extLst>
                <a:ext uri="{FF2B5EF4-FFF2-40B4-BE49-F238E27FC236}">
                  <a16:creationId xmlns:a16="http://schemas.microsoft.com/office/drawing/2014/main" id="{55B885BA-1B47-4243-95C3-940EDF28367F}"/>
                </a:ext>
              </a:extLst>
            </p:cNvPr>
            <p:cNvSpPr/>
            <p:nvPr/>
          </p:nvSpPr>
          <p:spPr>
            <a:xfrm>
              <a:off x="1130264" y="50604"/>
              <a:ext cx="235196" cy="125751"/>
            </a:xfrm>
            <a:custGeom>
              <a:avLst/>
              <a:gdLst/>
              <a:ahLst/>
              <a:cxnLst>
                <a:cxn ang="0">
                  <a:pos x="wd2" y="hd2"/>
                </a:cxn>
                <a:cxn ang="5400000">
                  <a:pos x="wd2" y="hd2"/>
                </a:cxn>
                <a:cxn ang="10800000">
                  <a:pos x="wd2" y="hd2"/>
                </a:cxn>
                <a:cxn ang="16200000">
                  <a:pos x="wd2" y="hd2"/>
                </a:cxn>
              </a:cxnLst>
              <a:rect l="0" t="0" r="r" b="b"/>
              <a:pathLst>
                <a:path w="21600" h="19473" extrusionOk="0">
                  <a:moveTo>
                    <a:pt x="12563" y="17902"/>
                  </a:moveTo>
                  <a:cubicBezTo>
                    <a:pt x="8268" y="20538"/>
                    <a:pt x="3732" y="19746"/>
                    <a:pt x="0" y="16366"/>
                  </a:cubicBezTo>
                  <a:cubicBezTo>
                    <a:pt x="1569" y="9728"/>
                    <a:pt x="4744" y="4207"/>
                    <a:pt x="9039" y="1571"/>
                  </a:cubicBezTo>
                  <a:cubicBezTo>
                    <a:pt x="13332" y="-1062"/>
                    <a:pt x="17869" y="-274"/>
                    <a:pt x="21600" y="3109"/>
                  </a:cubicBezTo>
                  <a:cubicBezTo>
                    <a:pt x="20030" y="9744"/>
                    <a:pt x="16858" y="15266"/>
                    <a:pt x="12563" y="17902"/>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50" name="Shape 1228">
              <a:extLst>
                <a:ext uri="{FF2B5EF4-FFF2-40B4-BE49-F238E27FC236}">
                  <a16:creationId xmlns:a16="http://schemas.microsoft.com/office/drawing/2014/main" id="{E18D2BAA-0983-4D41-A914-D65077FBADE1}"/>
                </a:ext>
              </a:extLst>
            </p:cNvPr>
            <p:cNvSpPr/>
            <p:nvPr/>
          </p:nvSpPr>
          <p:spPr>
            <a:xfrm>
              <a:off x="151826" y="118076"/>
              <a:ext cx="1615861" cy="2895861"/>
            </a:xfrm>
            <a:custGeom>
              <a:avLst/>
              <a:gdLst/>
              <a:ahLst/>
              <a:cxnLst>
                <a:cxn ang="0">
                  <a:pos x="wd2" y="hd2"/>
                </a:cxn>
                <a:cxn ang="5400000">
                  <a:pos x="wd2" y="hd2"/>
                </a:cxn>
                <a:cxn ang="10800000">
                  <a:pos x="wd2" y="hd2"/>
                </a:cxn>
                <a:cxn ang="16200000">
                  <a:pos x="wd2" y="hd2"/>
                </a:cxn>
              </a:cxnLst>
              <a:rect l="0" t="0" r="r" b="b"/>
              <a:pathLst>
                <a:path w="21600" h="21600" extrusionOk="0">
                  <a:moveTo>
                    <a:pt x="20507" y="21600"/>
                  </a:moveTo>
                  <a:cubicBezTo>
                    <a:pt x="17450" y="19913"/>
                    <a:pt x="14609" y="19247"/>
                    <a:pt x="12507" y="18850"/>
                  </a:cubicBezTo>
                  <a:cubicBezTo>
                    <a:pt x="12305" y="18812"/>
                    <a:pt x="12117" y="18776"/>
                    <a:pt x="11946" y="18743"/>
                  </a:cubicBezTo>
                  <a:cubicBezTo>
                    <a:pt x="4801" y="17347"/>
                    <a:pt x="0" y="13658"/>
                    <a:pt x="0" y="9561"/>
                  </a:cubicBezTo>
                  <a:cubicBezTo>
                    <a:pt x="0" y="4952"/>
                    <a:pt x="6072" y="931"/>
                    <a:pt x="14439" y="0"/>
                  </a:cubicBezTo>
                  <a:lnTo>
                    <a:pt x="14492" y="149"/>
                  </a:lnTo>
                  <a:cubicBezTo>
                    <a:pt x="6252" y="1065"/>
                    <a:pt x="272" y="5024"/>
                    <a:pt x="272" y="9561"/>
                  </a:cubicBezTo>
                  <a:cubicBezTo>
                    <a:pt x="272" y="13593"/>
                    <a:pt x="4999" y="17226"/>
                    <a:pt x="12035" y="18600"/>
                  </a:cubicBezTo>
                  <a:cubicBezTo>
                    <a:pt x="12206" y="18633"/>
                    <a:pt x="12393" y="18668"/>
                    <a:pt x="12594" y="18706"/>
                  </a:cubicBezTo>
                  <a:cubicBezTo>
                    <a:pt x="14718" y="19108"/>
                    <a:pt x="18499" y="19780"/>
                    <a:pt x="21600" y="21492"/>
                  </a:cubicBezTo>
                  <a:cubicBezTo>
                    <a:pt x="21600" y="21492"/>
                    <a:pt x="20507" y="21600"/>
                    <a:pt x="20507" y="21600"/>
                  </a:cubicBezTo>
                  <a:close/>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51" name="Shape 1229">
              <a:extLst>
                <a:ext uri="{FF2B5EF4-FFF2-40B4-BE49-F238E27FC236}">
                  <a16:creationId xmlns:a16="http://schemas.microsoft.com/office/drawing/2014/main" id="{36FC1F83-9E7D-42F8-A4BD-009459ED1DF1}"/>
                </a:ext>
              </a:extLst>
            </p:cNvPr>
            <p:cNvSpPr/>
            <p:nvPr/>
          </p:nvSpPr>
          <p:spPr>
            <a:xfrm>
              <a:off x="1855659" y="219285"/>
              <a:ext cx="226834" cy="133177"/>
            </a:xfrm>
            <a:custGeom>
              <a:avLst/>
              <a:gdLst/>
              <a:ahLst/>
              <a:cxnLst>
                <a:cxn ang="0">
                  <a:pos x="wd2" y="hd2"/>
                </a:cxn>
                <a:cxn ang="5400000">
                  <a:pos x="wd2" y="hd2"/>
                </a:cxn>
                <a:cxn ang="10800000">
                  <a:pos x="wd2" y="hd2"/>
                </a:cxn>
                <a:cxn ang="16200000">
                  <a:pos x="wd2" y="hd2"/>
                </a:cxn>
              </a:cxnLst>
              <a:rect l="0" t="0" r="r" b="b"/>
              <a:pathLst>
                <a:path w="21600" h="20009" extrusionOk="0">
                  <a:moveTo>
                    <a:pt x="13058" y="17645"/>
                  </a:moveTo>
                  <a:cubicBezTo>
                    <a:pt x="17353" y="14488"/>
                    <a:pt x="20336" y="8696"/>
                    <a:pt x="21600" y="2059"/>
                  </a:cubicBezTo>
                  <a:cubicBezTo>
                    <a:pt x="17564" y="-679"/>
                    <a:pt x="12837" y="-795"/>
                    <a:pt x="8541" y="2365"/>
                  </a:cubicBezTo>
                  <a:cubicBezTo>
                    <a:pt x="4247" y="5524"/>
                    <a:pt x="1264" y="11314"/>
                    <a:pt x="0" y="17949"/>
                  </a:cubicBezTo>
                  <a:cubicBezTo>
                    <a:pt x="4036" y="20686"/>
                    <a:pt x="8765" y="20805"/>
                    <a:pt x="13058" y="17645"/>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52" name="Shape 1230">
              <a:extLst>
                <a:ext uri="{FF2B5EF4-FFF2-40B4-BE49-F238E27FC236}">
                  <a16:creationId xmlns:a16="http://schemas.microsoft.com/office/drawing/2014/main" id="{6A56B027-A1E0-4DA4-9859-BB530448D98A}"/>
                </a:ext>
              </a:extLst>
            </p:cNvPr>
            <p:cNvSpPr/>
            <p:nvPr/>
          </p:nvSpPr>
          <p:spPr>
            <a:xfrm>
              <a:off x="1956875" y="0"/>
              <a:ext cx="133188" cy="226806"/>
            </a:xfrm>
            <a:custGeom>
              <a:avLst/>
              <a:gdLst/>
              <a:ahLst/>
              <a:cxnLst>
                <a:cxn ang="0">
                  <a:pos x="wd2" y="hd2"/>
                </a:cxn>
                <a:cxn ang="5400000">
                  <a:pos x="wd2" y="hd2"/>
                </a:cxn>
                <a:cxn ang="10800000">
                  <a:pos x="wd2" y="hd2"/>
                </a:cxn>
                <a:cxn ang="16200000">
                  <a:pos x="wd2" y="hd2"/>
                </a:cxn>
              </a:cxnLst>
              <a:rect l="0" t="0" r="r" b="b"/>
              <a:pathLst>
                <a:path w="20009" h="21600" extrusionOk="0">
                  <a:moveTo>
                    <a:pt x="2363" y="13059"/>
                  </a:moveTo>
                  <a:cubicBezTo>
                    <a:pt x="5524" y="17352"/>
                    <a:pt x="11313" y="20336"/>
                    <a:pt x="17949" y="21600"/>
                  </a:cubicBezTo>
                  <a:cubicBezTo>
                    <a:pt x="20687" y="17564"/>
                    <a:pt x="20803" y="12837"/>
                    <a:pt x="17644" y="8541"/>
                  </a:cubicBezTo>
                  <a:cubicBezTo>
                    <a:pt x="14486" y="4248"/>
                    <a:pt x="8694" y="1264"/>
                    <a:pt x="2059" y="0"/>
                  </a:cubicBezTo>
                  <a:cubicBezTo>
                    <a:pt x="-677" y="4035"/>
                    <a:pt x="-797" y="8765"/>
                    <a:pt x="2363" y="13059"/>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53" name="Shape 1231">
              <a:extLst>
                <a:ext uri="{FF2B5EF4-FFF2-40B4-BE49-F238E27FC236}">
                  <a16:creationId xmlns:a16="http://schemas.microsoft.com/office/drawing/2014/main" id="{2FA0F1E6-A61A-40DC-A33B-1D6E618C2C50}"/>
                </a:ext>
              </a:extLst>
            </p:cNvPr>
            <p:cNvSpPr/>
            <p:nvPr/>
          </p:nvSpPr>
          <p:spPr>
            <a:xfrm>
              <a:off x="2024355" y="303625"/>
              <a:ext cx="241776" cy="119898"/>
            </a:xfrm>
            <a:custGeom>
              <a:avLst/>
              <a:gdLst/>
              <a:ahLst/>
              <a:cxnLst>
                <a:cxn ang="0">
                  <a:pos x="wd2" y="hd2"/>
                </a:cxn>
                <a:cxn ang="5400000">
                  <a:pos x="wd2" y="hd2"/>
                </a:cxn>
                <a:cxn ang="10800000">
                  <a:pos x="wd2" y="hd2"/>
                </a:cxn>
                <a:cxn ang="16200000">
                  <a:pos x="wd2" y="hd2"/>
                </a:cxn>
              </a:cxnLst>
              <a:rect l="0" t="0" r="r" b="b"/>
              <a:pathLst>
                <a:path w="21600" h="19306" extrusionOk="0">
                  <a:moveTo>
                    <a:pt x="12097" y="18380"/>
                  </a:moveTo>
                  <a:cubicBezTo>
                    <a:pt x="16391" y="16308"/>
                    <a:pt x="19745" y="11072"/>
                    <a:pt x="21600" y="4438"/>
                  </a:cubicBezTo>
                  <a:cubicBezTo>
                    <a:pt x="18153" y="364"/>
                    <a:pt x="13796" y="-1148"/>
                    <a:pt x="9503" y="926"/>
                  </a:cubicBezTo>
                  <a:cubicBezTo>
                    <a:pt x="5209" y="2999"/>
                    <a:pt x="1855" y="8235"/>
                    <a:pt x="0" y="14869"/>
                  </a:cubicBezTo>
                  <a:cubicBezTo>
                    <a:pt x="3447" y="18943"/>
                    <a:pt x="7804" y="20452"/>
                    <a:pt x="12097" y="18380"/>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54" name="Shape 1232">
              <a:extLst>
                <a:ext uri="{FF2B5EF4-FFF2-40B4-BE49-F238E27FC236}">
                  <a16:creationId xmlns:a16="http://schemas.microsoft.com/office/drawing/2014/main" id="{DBA3B9B6-61A4-4E8E-B764-22AB9EED2A22}"/>
                </a:ext>
              </a:extLst>
            </p:cNvPr>
            <p:cNvSpPr/>
            <p:nvPr/>
          </p:nvSpPr>
          <p:spPr>
            <a:xfrm>
              <a:off x="2176179" y="101208"/>
              <a:ext cx="119908" cy="241739"/>
            </a:xfrm>
            <a:custGeom>
              <a:avLst/>
              <a:gdLst/>
              <a:ahLst/>
              <a:cxnLst>
                <a:cxn ang="0">
                  <a:pos x="wd2" y="hd2"/>
                </a:cxn>
                <a:cxn ang="5400000">
                  <a:pos x="wd2" y="hd2"/>
                </a:cxn>
                <a:cxn ang="10800000">
                  <a:pos x="wd2" y="hd2"/>
                </a:cxn>
                <a:cxn ang="16200000">
                  <a:pos x="wd2" y="hd2"/>
                </a:cxn>
              </a:cxnLst>
              <a:rect l="0" t="0" r="r" b="b"/>
              <a:pathLst>
                <a:path w="19304" h="21600" extrusionOk="0">
                  <a:moveTo>
                    <a:pt x="926" y="12097"/>
                  </a:moveTo>
                  <a:cubicBezTo>
                    <a:pt x="2999" y="16391"/>
                    <a:pt x="8235" y="19745"/>
                    <a:pt x="14867" y="21600"/>
                  </a:cubicBezTo>
                  <a:cubicBezTo>
                    <a:pt x="18941" y="18154"/>
                    <a:pt x="20451" y="13796"/>
                    <a:pt x="18378" y="9502"/>
                  </a:cubicBezTo>
                  <a:cubicBezTo>
                    <a:pt x="16307" y="5208"/>
                    <a:pt x="11070" y="1855"/>
                    <a:pt x="4438" y="0"/>
                  </a:cubicBezTo>
                  <a:cubicBezTo>
                    <a:pt x="364" y="3446"/>
                    <a:pt x="-1149" y="7803"/>
                    <a:pt x="926" y="12097"/>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55" name="Shape 1233">
              <a:extLst>
                <a:ext uri="{FF2B5EF4-FFF2-40B4-BE49-F238E27FC236}">
                  <a16:creationId xmlns:a16="http://schemas.microsoft.com/office/drawing/2014/main" id="{B983DB53-90AB-47B9-AA04-13427DB34AF5}"/>
                </a:ext>
              </a:extLst>
            </p:cNvPr>
            <p:cNvSpPr/>
            <p:nvPr/>
          </p:nvSpPr>
          <p:spPr>
            <a:xfrm>
              <a:off x="2193049" y="438570"/>
              <a:ext cx="249331" cy="113090"/>
            </a:xfrm>
            <a:custGeom>
              <a:avLst/>
              <a:gdLst/>
              <a:ahLst/>
              <a:cxnLst>
                <a:cxn ang="0">
                  <a:pos x="wd2" y="hd2"/>
                </a:cxn>
                <a:cxn ang="5400000">
                  <a:pos x="wd2" y="hd2"/>
                </a:cxn>
                <a:cxn ang="10800000">
                  <a:pos x="wd2" y="hd2"/>
                </a:cxn>
                <a:cxn ang="16200000">
                  <a:pos x="wd2" y="hd2"/>
                </a:cxn>
              </a:cxnLst>
              <a:rect l="0" t="0" r="r" b="b"/>
              <a:pathLst>
                <a:path w="21600" h="20280" extrusionOk="0">
                  <a:moveTo>
                    <a:pt x="11224" y="20164"/>
                  </a:moveTo>
                  <a:cubicBezTo>
                    <a:pt x="15518" y="19387"/>
                    <a:pt x="19211" y="14813"/>
                    <a:pt x="21600" y="8185"/>
                  </a:cubicBezTo>
                  <a:cubicBezTo>
                    <a:pt x="18691" y="2517"/>
                    <a:pt x="14672" y="-659"/>
                    <a:pt x="10376" y="115"/>
                  </a:cubicBezTo>
                  <a:cubicBezTo>
                    <a:pt x="6083" y="895"/>
                    <a:pt x="2391" y="5466"/>
                    <a:pt x="0" y="12097"/>
                  </a:cubicBezTo>
                  <a:cubicBezTo>
                    <a:pt x="2909" y="17765"/>
                    <a:pt x="6930" y="20941"/>
                    <a:pt x="11224" y="20164"/>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56" name="Shape 1234">
              <a:extLst>
                <a:ext uri="{FF2B5EF4-FFF2-40B4-BE49-F238E27FC236}">
                  <a16:creationId xmlns:a16="http://schemas.microsoft.com/office/drawing/2014/main" id="{C25F82EB-F88A-43F0-8922-3F4124D0ED0C}"/>
                </a:ext>
              </a:extLst>
            </p:cNvPr>
            <p:cNvSpPr/>
            <p:nvPr/>
          </p:nvSpPr>
          <p:spPr>
            <a:xfrm>
              <a:off x="2378616" y="219285"/>
              <a:ext cx="113106" cy="249316"/>
            </a:xfrm>
            <a:custGeom>
              <a:avLst/>
              <a:gdLst/>
              <a:ahLst/>
              <a:cxnLst>
                <a:cxn ang="0">
                  <a:pos x="wd2" y="hd2"/>
                </a:cxn>
                <a:cxn ang="5400000">
                  <a:pos x="wd2" y="hd2"/>
                </a:cxn>
                <a:cxn ang="10800000">
                  <a:pos x="wd2" y="hd2"/>
                </a:cxn>
                <a:cxn ang="16200000">
                  <a:pos x="wd2" y="hd2"/>
                </a:cxn>
              </a:cxnLst>
              <a:rect l="0" t="0" r="r" b="b"/>
              <a:pathLst>
                <a:path w="20277" h="21600" extrusionOk="0">
                  <a:moveTo>
                    <a:pt x="116" y="11224"/>
                  </a:moveTo>
                  <a:cubicBezTo>
                    <a:pt x="893" y="15517"/>
                    <a:pt x="5465" y="19210"/>
                    <a:pt x="12092" y="21600"/>
                  </a:cubicBezTo>
                  <a:cubicBezTo>
                    <a:pt x="17760" y="18690"/>
                    <a:pt x="20938" y="14671"/>
                    <a:pt x="20161" y="10376"/>
                  </a:cubicBezTo>
                  <a:cubicBezTo>
                    <a:pt x="19380" y="6083"/>
                    <a:pt x="14811" y="2391"/>
                    <a:pt x="8182" y="0"/>
                  </a:cubicBezTo>
                  <a:cubicBezTo>
                    <a:pt x="2514" y="2910"/>
                    <a:pt x="-662" y="6930"/>
                    <a:pt x="116" y="11224"/>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57" name="Shape 1235">
              <a:extLst>
                <a:ext uri="{FF2B5EF4-FFF2-40B4-BE49-F238E27FC236}">
                  <a16:creationId xmlns:a16="http://schemas.microsoft.com/office/drawing/2014/main" id="{1F7DA47E-F92A-45C9-9CD0-25311230BEA3}"/>
                </a:ext>
              </a:extLst>
            </p:cNvPr>
            <p:cNvSpPr/>
            <p:nvPr/>
          </p:nvSpPr>
          <p:spPr>
            <a:xfrm>
              <a:off x="2344877" y="573515"/>
              <a:ext cx="249331" cy="113102"/>
            </a:xfrm>
            <a:custGeom>
              <a:avLst/>
              <a:gdLst/>
              <a:ahLst/>
              <a:cxnLst>
                <a:cxn ang="0">
                  <a:pos x="wd2" y="hd2"/>
                </a:cxn>
                <a:cxn ang="5400000">
                  <a:pos x="wd2" y="hd2"/>
                </a:cxn>
                <a:cxn ang="10800000">
                  <a:pos x="wd2" y="hd2"/>
                </a:cxn>
                <a:cxn ang="16200000">
                  <a:pos x="wd2" y="hd2"/>
                </a:cxn>
              </a:cxnLst>
              <a:rect l="0" t="0" r="r" b="b"/>
              <a:pathLst>
                <a:path w="21600" h="20278" extrusionOk="0">
                  <a:moveTo>
                    <a:pt x="10376" y="20162"/>
                  </a:moveTo>
                  <a:cubicBezTo>
                    <a:pt x="14670" y="20939"/>
                    <a:pt x="18691" y="17764"/>
                    <a:pt x="21600" y="12096"/>
                  </a:cubicBezTo>
                  <a:cubicBezTo>
                    <a:pt x="19209" y="5466"/>
                    <a:pt x="15518" y="897"/>
                    <a:pt x="11224" y="116"/>
                  </a:cubicBezTo>
                  <a:cubicBezTo>
                    <a:pt x="6928" y="-661"/>
                    <a:pt x="2909" y="2518"/>
                    <a:pt x="0" y="8186"/>
                  </a:cubicBezTo>
                  <a:cubicBezTo>
                    <a:pt x="2389" y="14812"/>
                    <a:pt x="6083" y="19384"/>
                    <a:pt x="10376" y="20162"/>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58" name="Shape 1236">
              <a:extLst>
                <a:ext uri="{FF2B5EF4-FFF2-40B4-BE49-F238E27FC236}">
                  <a16:creationId xmlns:a16="http://schemas.microsoft.com/office/drawing/2014/main" id="{A2AE8807-00AF-48D7-A560-7D5AAB4D6659}"/>
                </a:ext>
              </a:extLst>
            </p:cNvPr>
            <p:cNvSpPr/>
            <p:nvPr/>
          </p:nvSpPr>
          <p:spPr>
            <a:xfrm>
              <a:off x="2547314" y="387966"/>
              <a:ext cx="113094" cy="249308"/>
            </a:xfrm>
            <a:custGeom>
              <a:avLst/>
              <a:gdLst/>
              <a:ahLst/>
              <a:cxnLst>
                <a:cxn ang="0">
                  <a:pos x="wd2" y="hd2"/>
                </a:cxn>
                <a:cxn ang="5400000">
                  <a:pos x="wd2" y="hd2"/>
                </a:cxn>
                <a:cxn ang="10800000">
                  <a:pos x="wd2" y="hd2"/>
                </a:cxn>
                <a:cxn ang="16200000">
                  <a:pos x="wd2" y="hd2"/>
                </a:cxn>
              </a:cxnLst>
              <a:rect l="0" t="0" r="r" b="b"/>
              <a:pathLst>
                <a:path w="20276" h="21600" extrusionOk="0">
                  <a:moveTo>
                    <a:pt x="116" y="10376"/>
                  </a:moveTo>
                  <a:cubicBezTo>
                    <a:pt x="-661" y="14670"/>
                    <a:pt x="2514" y="18691"/>
                    <a:pt x="8182" y="21600"/>
                  </a:cubicBezTo>
                  <a:cubicBezTo>
                    <a:pt x="14812" y="19209"/>
                    <a:pt x="19382" y="15518"/>
                    <a:pt x="20159" y="11224"/>
                  </a:cubicBezTo>
                  <a:cubicBezTo>
                    <a:pt x="20939" y="6928"/>
                    <a:pt x="17761" y="2909"/>
                    <a:pt x="12093" y="0"/>
                  </a:cubicBezTo>
                  <a:cubicBezTo>
                    <a:pt x="5466" y="2389"/>
                    <a:pt x="893" y="6083"/>
                    <a:pt x="116" y="10376"/>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59" name="Shape 1237">
              <a:extLst>
                <a:ext uri="{FF2B5EF4-FFF2-40B4-BE49-F238E27FC236}">
                  <a16:creationId xmlns:a16="http://schemas.microsoft.com/office/drawing/2014/main" id="{C1473BBA-74B8-45F0-9E3E-267985302D7D}"/>
                </a:ext>
              </a:extLst>
            </p:cNvPr>
            <p:cNvSpPr/>
            <p:nvPr/>
          </p:nvSpPr>
          <p:spPr>
            <a:xfrm>
              <a:off x="2462964" y="742196"/>
              <a:ext cx="241777" cy="119902"/>
            </a:xfrm>
            <a:custGeom>
              <a:avLst/>
              <a:gdLst/>
              <a:ahLst/>
              <a:cxnLst>
                <a:cxn ang="0">
                  <a:pos x="wd2" y="hd2"/>
                </a:cxn>
                <a:cxn ang="5400000">
                  <a:pos x="wd2" y="hd2"/>
                </a:cxn>
                <a:cxn ang="10800000">
                  <a:pos x="wd2" y="hd2"/>
                </a:cxn>
                <a:cxn ang="16200000">
                  <a:pos x="wd2" y="hd2"/>
                </a:cxn>
              </a:cxnLst>
              <a:rect l="0" t="0" r="r" b="b"/>
              <a:pathLst>
                <a:path w="21600" h="19305" extrusionOk="0">
                  <a:moveTo>
                    <a:pt x="9503" y="18379"/>
                  </a:moveTo>
                  <a:cubicBezTo>
                    <a:pt x="13797" y="20452"/>
                    <a:pt x="18154" y="18942"/>
                    <a:pt x="21600" y="14868"/>
                  </a:cubicBezTo>
                  <a:cubicBezTo>
                    <a:pt x="19745" y="8236"/>
                    <a:pt x="16392" y="2999"/>
                    <a:pt x="12098" y="926"/>
                  </a:cubicBezTo>
                  <a:cubicBezTo>
                    <a:pt x="7804" y="-1148"/>
                    <a:pt x="3447" y="364"/>
                    <a:pt x="0" y="4438"/>
                  </a:cubicBezTo>
                  <a:cubicBezTo>
                    <a:pt x="1856" y="11071"/>
                    <a:pt x="5209" y="16307"/>
                    <a:pt x="9503" y="18379"/>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60" name="Shape 1238">
              <a:extLst>
                <a:ext uri="{FF2B5EF4-FFF2-40B4-BE49-F238E27FC236}">
                  <a16:creationId xmlns:a16="http://schemas.microsoft.com/office/drawing/2014/main" id="{DA9D8AC6-56B2-4AA8-965C-387DE36F052E}"/>
                </a:ext>
              </a:extLst>
            </p:cNvPr>
            <p:cNvSpPr/>
            <p:nvPr/>
          </p:nvSpPr>
          <p:spPr>
            <a:xfrm>
              <a:off x="2682268" y="590383"/>
              <a:ext cx="119908" cy="241731"/>
            </a:xfrm>
            <a:custGeom>
              <a:avLst/>
              <a:gdLst/>
              <a:ahLst/>
              <a:cxnLst>
                <a:cxn ang="0">
                  <a:pos x="wd2" y="hd2"/>
                </a:cxn>
                <a:cxn ang="5400000">
                  <a:pos x="wd2" y="hd2"/>
                </a:cxn>
                <a:cxn ang="10800000">
                  <a:pos x="wd2" y="hd2"/>
                </a:cxn>
                <a:cxn ang="16200000">
                  <a:pos x="wd2" y="hd2"/>
                </a:cxn>
              </a:cxnLst>
              <a:rect l="0" t="0" r="r" b="b"/>
              <a:pathLst>
                <a:path w="19304" h="21600" extrusionOk="0">
                  <a:moveTo>
                    <a:pt x="926" y="9503"/>
                  </a:moveTo>
                  <a:cubicBezTo>
                    <a:pt x="-1149" y="13797"/>
                    <a:pt x="364" y="18155"/>
                    <a:pt x="4438" y="21600"/>
                  </a:cubicBezTo>
                  <a:cubicBezTo>
                    <a:pt x="11070" y="19746"/>
                    <a:pt x="16307" y="16393"/>
                    <a:pt x="18378" y="12099"/>
                  </a:cubicBezTo>
                  <a:cubicBezTo>
                    <a:pt x="20451" y="7804"/>
                    <a:pt x="18941" y="3447"/>
                    <a:pt x="14867" y="0"/>
                  </a:cubicBezTo>
                  <a:cubicBezTo>
                    <a:pt x="8235" y="1855"/>
                    <a:pt x="2999" y="5208"/>
                    <a:pt x="926" y="9503"/>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61" name="Shape 1239">
              <a:extLst>
                <a:ext uri="{FF2B5EF4-FFF2-40B4-BE49-F238E27FC236}">
                  <a16:creationId xmlns:a16="http://schemas.microsoft.com/office/drawing/2014/main" id="{09D95C1A-321F-4C7D-9DD6-635484EA8362}"/>
                </a:ext>
              </a:extLst>
            </p:cNvPr>
            <p:cNvSpPr/>
            <p:nvPr/>
          </p:nvSpPr>
          <p:spPr>
            <a:xfrm>
              <a:off x="2564182" y="927745"/>
              <a:ext cx="226835" cy="133176"/>
            </a:xfrm>
            <a:custGeom>
              <a:avLst/>
              <a:gdLst/>
              <a:ahLst/>
              <a:cxnLst>
                <a:cxn ang="0">
                  <a:pos x="wd2" y="hd2"/>
                </a:cxn>
                <a:cxn ang="5400000">
                  <a:pos x="wd2" y="hd2"/>
                </a:cxn>
                <a:cxn ang="10800000">
                  <a:pos x="wd2" y="hd2"/>
                </a:cxn>
                <a:cxn ang="16200000">
                  <a:pos x="wd2" y="hd2"/>
                </a:cxn>
              </a:cxnLst>
              <a:rect l="0" t="0" r="r" b="b"/>
              <a:pathLst>
                <a:path w="21600" h="20009" extrusionOk="0">
                  <a:moveTo>
                    <a:pt x="8542" y="17644"/>
                  </a:moveTo>
                  <a:cubicBezTo>
                    <a:pt x="12835" y="20805"/>
                    <a:pt x="17564" y="20685"/>
                    <a:pt x="21600" y="17949"/>
                  </a:cubicBezTo>
                  <a:cubicBezTo>
                    <a:pt x="20336" y="11314"/>
                    <a:pt x="17353" y="5522"/>
                    <a:pt x="13059" y="2364"/>
                  </a:cubicBezTo>
                  <a:cubicBezTo>
                    <a:pt x="8763" y="-795"/>
                    <a:pt x="4036" y="-679"/>
                    <a:pt x="0" y="2059"/>
                  </a:cubicBezTo>
                  <a:cubicBezTo>
                    <a:pt x="1264" y="8695"/>
                    <a:pt x="4247" y="14484"/>
                    <a:pt x="8542" y="17644"/>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62" name="Shape 1240">
              <a:extLst>
                <a:ext uri="{FF2B5EF4-FFF2-40B4-BE49-F238E27FC236}">
                  <a16:creationId xmlns:a16="http://schemas.microsoft.com/office/drawing/2014/main" id="{C2C43F99-8B67-4F6F-92BF-5ED482777A58}"/>
                </a:ext>
              </a:extLst>
            </p:cNvPr>
            <p:cNvSpPr/>
            <p:nvPr/>
          </p:nvSpPr>
          <p:spPr>
            <a:xfrm>
              <a:off x="2783488" y="826536"/>
              <a:ext cx="133185" cy="226806"/>
            </a:xfrm>
            <a:custGeom>
              <a:avLst/>
              <a:gdLst/>
              <a:ahLst/>
              <a:cxnLst>
                <a:cxn ang="0">
                  <a:pos x="wd2" y="hd2"/>
                </a:cxn>
                <a:cxn ang="5400000">
                  <a:pos x="wd2" y="hd2"/>
                </a:cxn>
                <a:cxn ang="10800000">
                  <a:pos x="wd2" y="hd2"/>
                </a:cxn>
                <a:cxn ang="16200000">
                  <a:pos x="wd2" y="hd2"/>
                </a:cxn>
              </a:cxnLst>
              <a:rect l="0" t="0" r="r" b="b"/>
              <a:pathLst>
                <a:path w="20011" h="21600" extrusionOk="0">
                  <a:moveTo>
                    <a:pt x="2363" y="8541"/>
                  </a:moveTo>
                  <a:cubicBezTo>
                    <a:pt x="-795" y="12835"/>
                    <a:pt x="-679" y="17565"/>
                    <a:pt x="2059" y="21600"/>
                  </a:cubicBezTo>
                  <a:cubicBezTo>
                    <a:pt x="8694" y="20336"/>
                    <a:pt x="14486" y="17352"/>
                    <a:pt x="17647" y="13059"/>
                  </a:cubicBezTo>
                  <a:cubicBezTo>
                    <a:pt x="20805" y="8763"/>
                    <a:pt x="20689" y="4035"/>
                    <a:pt x="17951" y="0"/>
                  </a:cubicBezTo>
                  <a:cubicBezTo>
                    <a:pt x="11313" y="1264"/>
                    <a:pt x="5523" y="4248"/>
                    <a:pt x="2363" y="8541"/>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63" name="Shape 1241">
              <a:extLst>
                <a:ext uri="{FF2B5EF4-FFF2-40B4-BE49-F238E27FC236}">
                  <a16:creationId xmlns:a16="http://schemas.microsoft.com/office/drawing/2014/main" id="{CA6F2D89-BCAE-4F03-912C-8FC52E92772B}"/>
                </a:ext>
              </a:extLst>
            </p:cNvPr>
            <p:cNvSpPr/>
            <p:nvPr/>
          </p:nvSpPr>
          <p:spPr>
            <a:xfrm>
              <a:off x="2631660" y="1113294"/>
              <a:ext cx="205031" cy="152553"/>
            </a:xfrm>
            <a:custGeom>
              <a:avLst/>
              <a:gdLst/>
              <a:ahLst/>
              <a:cxnLst>
                <a:cxn ang="0">
                  <a:pos x="wd2" y="hd2"/>
                </a:cxn>
                <a:cxn ang="5400000">
                  <a:pos x="wd2" y="hd2"/>
                </a:cxn>
                <a:cxn ang="10800000">
                  <a:pos x="wd2" y="hd2"/>
                </a:cxn>
                <a:cxn ang="16200000">
                  <a:pos x="wd2" y="hd2"/>
                </a:cxn>
              </a:cxnLst>
              <a:rect l="0" t="0" r="r" b="b"/>
              <a:pathLst>
                <a:path w="21600" h="20006" extrusionOk="0">
                  <a:moveTo>
                    <a:pt x="7409" y="16031"/>
                  </a:moveTo>
                  <a:cubicBezTo>
                    <a:pt x="11703" y="19774"/>
                    <a:pt x="16870" y="20803"/>
                    <a:pt x="21600" y="19415"/>
                  </a:cubicBezTo>
                  <a:cubicBezTo>
                    <a:pt x="21030" y="13407"/>
                    <a:pt x="18485" y="7718"/>
                    <a:pt x="14191" y="3974"/>
                  </a:cubicBezTo>
                  <a:cubicBezTo>
                    <a:pt x="9897" y="231"/>
                    <a:pt x="4731" y="-797"/>
                    <a:pt x="0" y="590"/>
                  </a:cubicBezTo>
                  <a:cubicBezTo>
                    <a:pt x="570" y="6598"/>
                    <a:pt x="3115" y="12288"/>
                    <a:pt x="7409" y="16031"/>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64" name="Shape 1242">
              <a:extLst>
                <a:ext uri="{FF2B5EF4-FFF2-40B4-BE49-F238E27FC236}">
                  <a16:creationId xmlns:a16="http://schemas.microsoft.com/office/drawing/2014/main" id="{4A5C9A19-9879-40D5-BE1E-CEEF0091EB3E}"/>
                </a:ext>
              </a:extLst>
            </p:cNvPr>
            <p:cNvSpPr/>
            <p:nvPr/>
          </p:nvSpPr>
          <p:spPr>
            <a:xfrm>
              <a:off x="2834095" y="1062690"/>
              <a:ext cx="152560" cy="205021"/>
            </a:xfrm>
            <a:custGeom>
              <a:avLst/>
              <a:gdLst/>
              <a:ahLst/>
              <a:cxnLst>
                <a:cxn ang="0">
                  <a:pos x="wd2" y="hd2"/>
                </a:cxn>
                <a:cxn ang="5400000">
                  <a:pos x="wd2" y="hd2"/>
                </a:cxn>
                <a:cxn ang="10800000">
                  <a:pos x="wd2" y="hd2"/>
                </a:cxn>
                <a:cxn ang="16200000">
                  <a:pos x="wd2" y="hd2"/>
                </a:cxn>
              </a:cxnLst>
              <a:rect l="0" t="0" r="r" b="b"/>
              <a:pathLst>
                <a:path w="20007" h="21600" extrusionOk="0">
                  <a:moveTo>
                    <a:pt x="3974" y="7409"/>
                  </a:moveTo>
                  <a:cubicBezTo>
                    <a:pt x="231" y="11702"/>
                    <a:pt x="-797" y="16869"/>
                    <a:pt x="590" y="21600"/>
                  </a:cubicBezTo>
                  <a:cubicBezTo>
                    <a:pt x="6596" y="21029"/>
                    <a:pt x="12289" y="18484"/>
                    <a:pt x="16032" y="14190"/>
                  </a:cubicBezTo>
                  <a:cubicBezTo>
                    <a:pt x="19772" y="9898"/>
                    <a:pt x="20803" y="4731"/>
                    <a:pt x="19416" y="0"/>
                  </a:cubicBezTo>
                  <a:cubicBezTo>
                    <a:pt x="13408" y="571"/>
                    <a:pt x="7717" y="3115"/>
                    <a:pt x="3974" y="7409"/>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65" name="Shape 1243">
              <a:extLst>
                <a:ext uri="{FF2B5EF4-FFF2-40B4-BE49-F238E27FC236}">
                  <a16:creationId xmlns:a16="http://schemas.microsoft.com/office/drawing/2014/main" id="{468FDC89-1814-4894-A05D-96FF9755D3FF}"/>
                </a:ext>
              </a:extLst>
            </p:cNvPr>
            <p:cNvSpPr/>
            <p:nvPr/>
          </p:nvSpPr>
          <p:spPr>
            <a:xfrm>
              <a:off x="2665400" y="1315711"/>
              <a:ext cx="177524" cy="177507"/>
            </a:xfrm>
            <a:custGeom>
              <a:avLst/>
              <a:gdLst/>
              <a:ahLst/>
              <a:cxnLst>
                <a:cxn ang="0">
                  <a:pos x="wd2" y="hd2"/>
                </a:cxn>
                <a:cxn ang="5400000">
                  <a:pos x="wd2" y="hd2"/>
                </a:cxn>
                <a:cxn ang="10800000">
                  <a:pos x="wd2" y="hd2"/>
                </a:cxn>
                <a:cxn ang="16200000">
                  <a:pos x="wd2" y="hd2"/>
                </a:cxn>
              </a:cxnLst>
              <a:rect l="0" t="0" r="r" b="b"/>
              <a:pathLst>
                <a:path w="21042" h="21042" extrusionOk="0">
                  <a:moveTo>
                    <a:pt x="5817" y="15226"/>
                  </a:moveTo>
                  <a:cubicBezTo>
                    <a:pt x="9988" y="19397"/>
                    <a:pt x="15551" y="21322"/>
                    <a:pt x="21010" y="21010"/>
                  </a:cubicBezTo>
                  <a:cubicBezTo>
                    <a:pt x="21320" y="15551"/>
                    <a:pt x="19395" y="9990"/>
                    <a:pt x="15223" y="5819"/>
                  </a:cubicBezTo>
                  <a:cubicBezTo>
                    <a:pt x="11054" y="1648"/>
                    <a:pt x="5491" y="-278"/>
                    <a:pt x="32" y="32"/>
                  </a:cubicBezTo>
                  <a:cubicBezTo>
                    <a:pt x="-280" y="5491"/>
                    <a:pt x="1646" y="11054"/>
                    <a:pt x="5817" y="15226"/>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66" name="Shape 1244">
              <a:extLst>
                <a:ext uri="{FF2B5EF4-FFF2-40B4-BE49-F238E27FC236}">
                  <a16:creationId xmlns:a16="http://schemas.microsoft.com/office/drawing/2014/main" id="{91DDB04D-569F-42D1-A45A-FF9CCB24B3ED}"/>
                </a:ext>
              </a:extLst>
            </p:cNvPr>
            <p:cNvSpPr/>
            <p:nvPr/>
          </p:nvSpPr>
          <p:spPr>
            <a:xfrm>
              <a:off x="2834095" y="1315711"/>
              <a:ext cx="177529" cy="177513"/>
            </a:xfrm>
            <a:custGeom>
              <a:avLst/>
              <a:gdLst/>
              <a:ahLst/>
              <a:cxnLst>
                <a:cxn ang="0">
                  <a:pos x="wd2" y="hd2"/>
                </a:cxn>
                <a:cxn ang="5400000">
                  <a:pos x="wd2" y="hd2"/>
                </a:cxn>
                <a:cxn ang="10800000">
                  <a:pos x="wd2" y="hd2"/>
                </a:cxn>
                <a:cxn ang="16200000">
                  <a:pos x="wd2" y="hd2"/>
                </a:cxn>
              </a:cxnLst>
              <a:rect l="0" t="0" r="r" b="b"/>
              <a:pathLst>
                <a:path w="21044" h="21044" extrusionOk="0">
                  <a:moveTo>
                    <a:pt x="5818" y="5818"/>
                  </a:moveTo>
                  <a:cubicBezTo>
                    <a:pt x="1646" y="9989"/>
                    <a:pt x="-279" y="15552"/>
                    <a:pt x="32" y="21011"/>
                  </a:cubicBezTo>
                  <a:cubicBezTo>
                    <a:pt x="5492" y="21321"/>
                    <a:pt x="11053" y="19396"/>
                    <a:pt x="15224" y="15224"/>
                  </a:cubicBezTo>
                  <a:cubicBezTo>
                    <a:pt x="19396" y="11053"/>
                    <a:pt x="21321" y="5492"/>
                    <a:pt x="21011" y="32"/>
                  </a:cubicBezTo>
                  <a:cubicBezTo>
                    <a:pt x="15552" y="-279"/>
                    <a:pt x="9989" y="1646"/>
                    <a:pt x="5818" y="5818"/>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67" name="Shape 1245">
              <a:extLst>
                <a:ext uri="{FF2B5EF4-FFF2-40B4-BE49-F238E27FC236}">
                  <a16:creationId xmlns:a16="http://schemas.microsoft.com/office/drawing/2014/main" id="{E08CA499-2D45-4FB7-8200-3F12BB507B46}"/>
                </a:ext>
              </a:extLst>
            </p:cNvPr>
            <p:cNvSpPr/>
            <p:nvPr/>
          </p:nvSpPr>
          <p:spPr>
            <a:xfrm>
              <a:off x="2648531" y="1501259"/>
              <a:ext cx="152569" cy="205013"/>
            </a:xfrm>
            <a:custGeom>
              <a:avLst/>
              <a:gdLst/>
              <a:ahLst/>
              <a:cxnLst>
                <a:cxn ang="0">
                  <a:pos x="wd2" y="hd2"/>
                </a:cxn>
                <a:cxn ang="5400000">
                  <a:pos x="wd2" y="hd2"/>
                </a:cxn>
                <a:cxn ang="10800000">
                  <a:pos x="wd2" y="hd2"/>
                </a:cxn>
                <a:cxn ang="16200000">
                  <a:pos x="wd2" y="hd2"/>
                </a:cxn>
              </a:cxnLst>
              <a:rect l="0" t="0" r="r" b="b"/>
              <a:pathLst>
                <a:path w="20007" h="21600" extrusionOk="0">
                  <a:moveTo>
                    <a:pt x="3975" y="14191"/>
                  </a:moveTo>
                  <a:cubicBezTo>
                    <a:pt x="7718" y="18485"/>
                    <a:pt x="13408" y="21031"/>
                    <a:pt x="19416" y="21600"/>
                  </a:cubicBezTo>
                  <a:cubicBezTo>
                    <a:pt x="20803" y="16870"/>
                    <a:pt x="19775" y="11703"/>
                    <a:pt x="16031" y="7409"/>
                  </a:cubicBezTo>
                  <a:cubicBezTo>
                    <a:pt x="12288" y="3115"/>
                    <a:pt x="6599" y="570"/>
                    <a:pt x="590" y="0"/>
                  </a:cubicBezTo>
                  <a:cubicBezTo>
                    <a:pt x="-797" y="4731"/>
                    <a:pt x="232" y="9897"/>
                    <a:pt x="3975" y="14191"/>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68" name="Shape 1246">
              <a:extLst>
                <a:ext uri="{FF2B5EF4-FFF2-40B4-BE49-F238E27FC236}">
                  <a16:creationId xmlns:a16="http://schemas.microsoft.com/office/drawing/2014/main" id="{09898239-F101-47FB-BB10-4FE1BF72CB18}"/>
                </a:ext>
              </a:extLst>
            </p:cNvPr>
            <p:cNvSpPr/>
            <p:nvPr/>
          </p:nvSpPr>
          <p:spPr>
            <a:xfrm>
              <a:off x="2800356" y="1568732"/>
              <a:ext cx="205040" cy="152557"/>
            </a:xfrm>
            <a:custGeom>
              <a:avLst/>
              <a:gdLst/>
              <a:ahLst/>
              <a:cxnLst>
                <a:cxn ang="0">
                  <a:pos x="wd2" y="hd2"/>
                </a:cxn>
                <a:cxn ang="5400000">
                  <a:pos x="wd2" y="hd2"/>
                </a:cxn>
                <a:cxn ang="10800000">
                  <a:pos x="wd2" y="hd2"/>
                </a:cxn>
                <a:cxn ang="16200000">
                  <a:pos x="wd2" y="hd2"/>
                </a:cxn>
              </a:cxnLst>
              <a:rect l="0" t="0" r="r" b="b"/>
              <a:pathLst>
                <a:path w="21600" h="20007" extrusionOk="0">
                  <a:moveTo>
                    <a:pt x="7410" y="3975"/>
                  </a:moveTo>
                  <a:cubicBezTo>
                    <a:pt x="3116" y="7718"/>
                    <a:pt x="571" y="13407"/>
                    <a:pt x="0" y="19416"/>
                  </a:cubicBezTo>
                  <a:cubicBezTo>
                    <a:pt x="4731" y="20803"/>
                    <a:pt x="9898" y="19775"/>
                    <a:pt x="14191" y="16031"/>
                  </a:cubicBezTo>
                  <a:cubicBezTo>
                    <a:pt x="18485" y="12288"/>
                    <a:pt x="21029" y="6597"/>
                    <a:pt x="21600" y="590"/>
                  </a:cubicBezTo>
                  <a:cubicBezTo>
                    <a:pt x="16869" y="-797"/>
                    <a:pt x="11702" y="231"/>
                    <a:pt x="7410" y="3975"/>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69" name="Shape 1247">
              <a:extLst>
                <a:ext uri="{FF2B5EF4-FFF2-40B4-BE49-F238E27FC236}">
                  <a16:creationId xmlns:a16="http://schemas.microsoft.com/office/drawing/2014/main" id="{1679F226-C1D6-4742-BEF2-3F130BB88209}"/>
                </a:ext>
              </a:extLst>
            </p:cNvPr>
            <p:cNvSpPr/>
            <p:nvPr/>
          </p:nvSpPr>
          <p:spPr>
            <a:xfrm>
              <a:off x="2614790" y="1686809"/>
              <a:ext cx="133190" cy="226831"/>
            </a:xfrm>
            <a:custGeom>
              <a:avLst/>
              <a:gdLst/>
              <a:ahLst/>
              <a:cxnLst>
                <a:cxn ang="0">
                  <a:pos x="wd2" y="hd2"/>
                </a:cxn>
                <a:cxn ang="5400000">
                  <a:pos x="wd2" y="hd2"/>
                </a:cxn>
                <a:cxn ang="10800000">
                  <a:pos x="wd2" y="hd2"/>
                </a:cxn>
                <a:cxn ang="16200000">
                  <a:pos x="wd2" y="hd2"/>
                </a:cxn>
              </a:cxnLst>
              <a:rect l="0" t="0" r="r" b="b"/>
              <a:pathLst>
                <a:path w="20009" h="21600" extrusionOk="0">
                  <a:moveTo>
                    <a:pt x="2364" y="13057"/>
                  </a:moveTo>
                  <a:cubicBezTo>
                    <a:pt x="5521" y="17352"/>
                    <a:pt x="11313" y="20334"/>
                    <a:pt x="17950" y="21600"/>
                  </a:cubicBezTo>
                  <a:cubicBezTo>
                    <a:pt x="20688" y="17564"/>
                    <a:pt x="20804" y="12836"/>
                    <a:pt x="17644" y="8541"/>
                  </a:cubicBezTo>
                  <a:cubicBezTo>
                    <a:pt x="14485" y="4248"/>
                    <a:pt x="8694" y="1264"/>
                    <a:pt x="2060" y="0"/>
                  </a:cubicBezTo>
                  <a:cubicBezTo>
                    <a:pt x="-677" y="4036"/>
                    <a:pt x="-796" y="8764"/>
                    <a:pt x="2364" y="13057"/>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70" name="Shape 1248">
              <a:extLst>
                <a:ext uri="{FF2B5EF4-FFF2-40B4-BE49-F238E27FC236}">
                  <a16:creationId xmlns:a16="http://schemas.microsoft.com/office/drawing/2014/main" id="{667BC8EC-2591-422B-B85E-B54C59E0AF24}"/>
                </a:ext>
              </a:extLst>
            </p:cNvPr>
            <p:cNvSpPr/>
            <p:nvPr/>
          </p:nvSpPr>
          <p:spPr>
            <a:xfrm>
              <a:off x="2732880" y="1804886"/>
              <a:ext cx="226843" cy="133172"/>
            </a:xfrm>
            <a:custGeom>
              <a:avLst/>
              <a:gdLst/>
              <a:ahLst/>
              <a:cxnLst>
                <a:cxn ang="0">
                  <a:pos x="wd2" y="hd2"/>
                </a:cxn>
                <a:cxn ang="5400000">
                  <a:pos x="wd2" y="hd2"/>
                </a:cxn>
                <a:cxn ang="10800000">
                  <a:pos x="wd2" y="hd2"/>
                </a:cxn>
                <a:cxn ang="16200000">
                  <a:pos x="wd2" y="hd2"/>
                </a:cxn>
              </a:cxnLst>
              <a:rect l="0" t="0" r="r" b="b"/>
              <a:pathLst>
                <a:path w="21600" h="20009" extrusionOk="0">
                  <a:moveTo>
                    <a:pt x="8542" y="2365"/>
                  </a:moveTo>
                  <a:cubicBezTo>
                    <a:pt x="4249" y="5523"/>
                    <a:pt x="1266" y="11312"/>
                    <a:pt x="0" y="17950"/>
                  </a:cubicBezTo>
                  <a:cubicBezTo>
                    <a:pt x="4036" y="20688"/>
                    <a:pt x="8764" y="20804"/>
                    <a:pt x="13059" y="17646"/>
                  </a:cubicBezTo>
                  <a:cubicBezTo>
                    <a:pt x="17353" y="14485"/>
                    <a:pt x="20336" y="8693"/>
                    <a:pt x="21600" y="2060"/>
                  </a:cubicBezTo>
                  <a:cubicBezTo>
                    <a:pt x="17565" y="-677"/>
                    <a:pt x="12836" y="-796"/>
                    <a:pt x="8542" y="2365"/>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71" name="Shape 1249">
              <a:extLst>
                <a:ext uri="{FF2B5EF4-FFF2-40B4-BE49-F238E27FC236}">
                  <a16:creationId xmlns:a16="http://schemas.microsoft.com/office/drawing/2014/main" id="{EE6588E3-874A-4007-9531-82AFB0070D6E}"/>
                </a:ext>
              </a:extLst>
            </p:cNvPr>
            <p:cNvSpPr/>
            <p:nvPr/>
          </p:nvSpPr>
          <p:spPr>
            <a:xfrm>
              <a:off x="2530442" y="1872358"/>
              <a:ext cx="119909" cy="241739"/>
            </a:xfrm>
            <a:custGeom>
              <a:avLst/>
              <a:gdLst/>
              <a:ahLst/>
              <a:cxnLst>
                <a:cxn ang="0">
                  <a:pos x="wd2" y="hd2"/>
                </a:cxn>
                <a:cxn ang="5400000">
                  <a:pos x="wd2" y="hd2"/>
                </a:cxn>
                <a:cxn ang="10800000">
                  <a:pos x="wd2" y="hd2"/>
                </a:cxn>
                <a:cxn ang="16200000">
                  <a:pos x="wd2" y="hd2"/>
                </a:cxn>
              </a:cxnLst>
              <a:rect l="0" t="0" r="r" b="b"/>
              <a:pathLst>
                <a:path w="19306" h="21600" extrusionOk="0">
                  <a:moveTo>
                    <a:pt x="926" y="12097"/>
                  </a:moveTo>
                  <a:cubicBezTo>
                    <a:pt x="3001" y="16391"/>
                    <a:pt x="8234" y="19745"/>
                    <a:pt x="14868" y="21600"/>
                  </a:cubicBezTo>
                  <a:cubicBezTo>
                    <a:pt x="18942" y="18153"/>
                    <a:pt x="20454" y="13796"/>
                    <a:pt x="18380" y="9503"/>
                  </a:cubicBezTo>
                  <a:cubicBezTo>
                    <a:pt x="16307" y="5208"/>
                    <a:pt x="11070" y="1855"/>
                    <a:pt x="4437" y="0"/>
                  </a:cubicBezTo>
                  <a:cubicBezTo>
                    <a:pt x="363" y="3446"/>
                    <a:pt x="-1146" y="7804"/>
                    <a:pt x="926" y="12097"/>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72" name="Shape 1250">
              <a:extLst>
                <a:ext uri="{FF2B5EF4-FFF2-40B4-BE49-F238E27FC236}">
                  <a16:creationId xmlns:a16="http://schemas.microsoft.com/office/drawing/2014/main" id="{74EF6444-8029-42A5-B5D1-9BFA8EAB65C7}"/>
                </a:ext>
              </a:extLst>
            </p:cNvPr>
            <p:cNvSpPr/>
            <p:nvPr/>
          </p:nvSpPr>
          <p:spPr>
            <a:xfrm>
              <a:off x="2631660" y="2024171"/>
              <a:ext cx="241761" cy="119907"/>
            </a:xfrm>
            <a:custGeom>
              <a:avLst/>
              <a:gdLst/>
              <a:ahLst/>
              <a:cxnLst>
                <a:cxn ang="0">
                  <a:pos x="wd2" y="hd2"/>
                </a:cxn>
                <a:cxn ang="5400000">
                  <a:pos x="wd2" y="hd2"/>
                </a:cxn>
                <a:cxn ang="10800000">
                  <a:pos x="wd2" y="hd2"/>
                </a:cxn>
                <a:cxn ang="16200000">
                  <a:pos x="wd2" y="hd2"/>
                </a:cxn>
              </a:cxnLst>
              <a:rect l="0" t="0" r="r" b="b"/>
              <a:pathLst>
                <a:path w="21600" h="19306" extrusionOk="0">
                  <a:moveTo>
                    <a:pt x="9503" y="925"/>
                  </a:moveTo>
                  <a:cubicBezTo>
                    <a:pt x="5209" y="2999"/>
                    <a:pt x="1855" y="8235"/>
                    <a:pt x="0" y="14868"/>
                  </a:cubicBezTo>
                  <a:cubicBezTo>
                    <a:pt x="3446" y="18942"/>
                    <a:pt x="7804" y="20454"/>
                    <a:pt x="12098" y="18380"/>
                  </a:cubicBezTo>
                  <a:cubicBezTo>
                    <a:pt x="16392" y="16306"/>
                    <a:pt x="19746" y="11070"/>
                    <a:pt x="21600" y="4437"/>
                  </a:cubicBezTo>
                  <a:cubicBezTo>
                    <a:pt x="18154" y="363"/>
                    <a:pt x="13797" y="-1146"/>
                    <a:pt x="9503" y="925"/>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73" name="Shape 1251">
              <a:extLst>
                <a:ext uri="{FF2B5EF4-FFF2-40B4-BE49-F238E27FC236}">
                  <a16:creationId xmlns:a16="http://schemas.microsoft.com/office/drawing/2014/main" id="{2E3C559B-928C-4DF6-8B37-D67AEE32DA03}"/>
                </a:ext>
              </a:extLst>
            </p:cNvPr>
            <p:cNvSpPr/>
            <p:nvPr/>
          </p:nvSpPr>
          <p:spPr>
            <a:xfrm>
              <a:off x="2412356" y="2041041"/>
              <a:ext cx="113104" cy="249299"/>
            </a:xfrm>
            <a:custGeom>
              <a:avLst/>
              <a:gdLst/>
              <a:ahLst/>
              <a:cxnLst>
                <a:cxn ang="0">
                  <a:pos x="wd2" y="hd2"/>
                </a:cxn>
                <a:cxn ang="5400000">
                  <a:pos x="wd2" y="hd2"/>
                </a:cxn>
                <a:cxn ang="10800000">
                  <a:pos x="wd2" y="hd2"/>
                </a:cxn>
                <a:cxn ang="16200000">
                  <a:pos x="wd2" y="hd2"/>
                </a:cxn>
              </a:cxnLst>
              <a:rect l="0" t="0" r="r" b="b"/>
              <a:pathLst>
                <a:path w="20278" h="21600" extrusionOk="0">
                  <a:moveTo>
                    <a:pt x="116" y="11224"/>
                  </a:moveTo>
                  <a:cubicBezTo>
                    <a:pt x="893" y="15518"/>
                    <a:pt x="5466" y="19211"/>
                    <a:pt x="12093" y="21600"/>
                  </a:cubicBezTo>
                  <a:cubicBezTo>
                    <a:pt x="17761" y="18691"/>
                    <a:pt x="20939" y="14672"/>
                    <a:pt x="20162" y="10376"/>
                  </a:cubicBezTo>
                  <a:cubicBezTo>
                    <a:pt x="19382" y="6083"/>
                    <a:pt x="14812" y="2391"/>
                    <a:pt x="8182" y="0"/>
                  </a:cubicBezTo>
                  <a:cubicBezTo>
                    <a:pt x="2514" y="2910"/>
                    <a:pt x="-661" y="6931"/>
                    <a:pt x="116" y="11224"/>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74" name="Shape 1252">
              <a:extLst>
                <a:ext uri="{FF2B5EF4-FFF2-40B4-BE49-F238E27FC236}">
                  <a16:creationId xmlns:a16="http://schemas.microsoft.com/office/drawing/2014/main" id="{89DD123D-DE74-457B-B57A-CDA2CACC6D57}"/>
                </a:ext>
              </a:extLst>
            </p:cNvPr>
            <p:cNvSpPr/>
            <p:nvPr/>
          </p:nvSpPr>
          <p:spPr>
            <a:xfrm>
              <a:off x="2479832" y="2226589"/>
              <a:ext cx="249331" cy="113098"/>
            </a:xfrm>
            <a:custGeom>
              <a:avLst/>
              <a:gdLst/>
              <a:ahLst/>
              <a:cxnLst>
                <a:cxn ang="0">
                  <a:pos x="wd2" y="hd2"/>
                </a:cxn>
                <a:cxn ang="5400000">
                  <a:pos x="wd2" y="hd2"/>
                </a:cxn>
                <a:cxn ang="10800000">
                  <a:pos x="wd2" y="hd2"/>
                </a:cxn>
                <a:cxn ang="16200000">
                  <a:pos x="wd2" y="hd2"/>
                </a:cxn>
              </a:cxnLst>
              <a:rect l="0" t="0" r="r" b="b"/>
              <a:pathLst>
                <a:path w="21600" h="20276" extrusionOk="0">
                  <a:moveTo>
                    <a:pt x="10376" y="117"/>
                  </a:moveTo>
                  <a:cubicBezTo>
                    <a:pt x="6083" y="893"/>
                    <a:pt x="2390" y="5465"/>
                    <a:pt x="0" y="12092"/>
                  </a:cubicBezTo>
                  <a:cubicBezTo>
                    <a:pt x="2910" y="17759"/>
                    <a:pt x="6929" y="20937"/>
                    <a:pt x="11224" y="20160"/>
                  </a:cubicBezTo>
                  <a:cubicBezTo>
                    <a:pt x="15518" y="19381"/>
                    <a:pt x="19209" y="14809"/>
                    <a:pt x="21600" y="8182"/>
                  </a:cubicBezTo>
                  <a:cubicBezTo>
                    <a:pt x="18691" y="2515"/>
                    <a:pt x="14670" y="-663"/>
                    <a:pt x="10376" y="117"/>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75" name="Shape 1253">
              <a:extLst>
                <a:ext uri="{FF2B5EF4-FFF2-40B4-BE49-F238E27FC236}">
                  <a16:creationId xmlns:a16="http://schemas.microsoft.com/office/drawing/2014/main" id="{B7AA772B-EF8F-46CD-957A-85904E428AA0}"/>
                </a:ext>
              </a:extLst>
            </p:cNvPr>
            <p:cNvSpPr/>
            <p:nvPr/>
          </p:nvSpPr>
          <p:spPr>
            <a:xfrm>
              <a:off x="2260529" y="2192852"/>
              <a:ext cx="113096" cy="249299"/>
            </a:xfrm>
            <a:custGeom>
              <a:avLst/>
              <a:gdLst/>
              <a:ahLst/>
              <a:cxnLst>
                <a:cxn ang="0">
                  <a:pos x="wd2" y="hd2"/>
                </a:cxn>
                <a:cxn ang="5400000">
                  <a:pos x="wd2" y="hd2"/>
                </a:cxn>
                <a:cxn ang="10800000">
                  <a:pos x="wd2" y="hd2"/>
                </a:cxn>
                <a:cxn ang="16200000">
                  <a:pos x="wd2" y="hd2"/>
                </a:cxn>
              </a:cxnLst>
              <a:rect l="0" t="0" r="r" b="b"/>
              <a:pathLst>
                <a:path w="20275" h="21600" extrusionOk="0">
                  <a:moveTo>
                    <a:pt x="116" y="10376"/>
                  </a:moveTo>
                  <a:cubicBezTo>
                    <a:pt x="-661" y="14671"/>
                    <a:pt x="2514" y="18691"/>
                    <a:pt x="8182" y="21600"/>
                  </a:cubicBezTo>
                  <a:cubicBezTo>
                    <a:pt x="14808" y="19209"/>
                    <a:pt x="19381" y="15518"/>
                    <a:pt x="20158" y="11224"/>
                  </a:cubicBezTo>
                  <a:cubicBezTo>
                    <a:pt x="20939" y="6931"/>
                    <a:pt x="17760" y="2910"/>
                    <a:pt x="12092" y="0"/>
                  </a:cubicBezTo>
                  <a:cubicBezTo>
                    <a:pt x="5466" y="2389"/>
                    <a:pt x="894" y="6083"/>
                    <a:pt x="116" y="10376"/>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76" name="Shape 1254">
              <a:extLst>
                <a:ext uri="{FF2B5EF4-FFF2-40B4-BE49-F238E27FC236}">
                  <a16:creationId xmlns:a16="http://schemas.microsoft.com/office/drawing/2014/main" id="{B481AB68-2D3C-46CE-9A31-C8C18F41DEC3}"/>
                </a:ext>
              </a:extLst>
            </p:cNvPr>
            <p:cNvSpPr/>
            <p:nvPr/>
          </p:nvSpPr>
          <p:spPr>
            <a:xfrm>
              <a:off x="2311137" y="2395270"/>
              <a:ext cx="249331" cy="113093"/>
            </a:xfrm>
            <a:custGeom>
              <a:avLst/>
              <a:gdLst/>
              <a:ahLst/>
              <a:cxnLst>
                <a:cxn ang="0">
                  <a:pos x="wd2" y="hd2"/>
                </a:cxn>
                <a:cxn ang="5400000">
                  <a:pos x="wd2" y="hd2"/>
                </a:cxn>
                <a:cxn ang="10800000">
                  <a:pos x="wd2" y="hd2"/>
                </a:cxn>
                <a:cxn ang="16200000">
                  <a:pos x="wd2" y="hd2"/>
                </a:cxn>
              </a:cxnLst>
              <a:rect l="0" t="0" r="r" b="b"/>
              <a:pathLst>
                <a:path w="21600" h="20278" extrusionOk="0">
                  <a:moveTo>
                    <a:pt x="11224" y="116"/>
                  </a:moveTo>
                  <a:cubicBezTo>
                    <a:pt x="6930" y="-661"/>
                    <a:pt x="2909" y="2514"/>
                    <a:pt x="0" y="8182"/>
                  </a:cubicBezTo>
                  <a:cubicBezTo>
                    <a:pt x="2391" y="14810"/>
                    <a:pt x="6082" y="19382"/>
                    <a:pt x="10376" y="20162"/>
                  </a:cubicBezTo>
                  <a:cubicBezTo>
                    <a:pt x="14671" y="20939"/>
                    <a:pt x="18690" y="17761"/>
                    <a:pt x="21600" y="12093"/>
                  </a:cubicBezTo>
                  <a:cubicBezTo>
                    <a:pt x="19211" y="5465"/>
                    <a:pt x="15517" y="893"/>
                    <a:pt x="11224" y="116"/>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77" name="Shape 1255">
              <a:extLst>
                <a:ext uri="{FF2B5EF4-FFF2-40B4-BE49-F238E27FC236}">
                  <a16:creationId xmlns:a16="http://schemas.microsoft.com/office/drawing/2014/main" id="{4826C1AD-8A5B-4218-8CAD-B33883B5475B}"/>
                </a:ext>
              </a:extLst>
            </p:cNvPr>
            <p:cNvSpPr/>
            <p:nvPr/>
          </p:nvSpPr>
          <p:spPr>
            <a:xfrm>
              <a:off x="2091831" y="2310928"/>
              <a:ext cx="119908" cy="241755"/>
            </a:xfrm>
            <a:custGeom>
              <a:avLst/>
              <a:gdLst/>
              <a:ahLst/>
              <a:cxnLst>
                <a:cxn ang="0">
                  <a:pos x="wd2" y="hd2"/>
                </a:cxn>
                <a:cxn ang="5400000">
                  <a:pos x="wd2" y="hd2"/>
                </a:cxn>
                <a:cxn ang="10800000">
                  <a:pos x="wd2" y="hd2"/>
                </a:cxn>
                <a:cxn ang="16200000">
                  <a:pos x="wd2" y="hd2"/>
                </a:cxn>
              </a:cxnLst>
              <a:rect l="0" t="0" r="r" b="b"/>
              <a:pathLst>
                <a:path w="19304" h="21600" extrusionOk="0">
                  <a:moveTo>
                    <a:pt x="926" y="9502"/>
                  </a:moveTo>
                  <a:cubicBezTo>
                    <a:pt x="-1147" y="13797"/>
                    <a:pt x="363" y="18153"/>
                    <a:pt x="4437" y="21600"/>
                  </a:cubicBezTo>
                  <a:cubicBezTo>
                    <a:pt x="11069" y="19744"/>
                    <a:pt x="16306" y="16391"/>
                    <a:pt x="18378" y="12098"/>
                  </a:cubicBezTo>
                  <a:cubicBezTo>
                    <a:pt x="20453" y="7803"/>
                    <a:pt x="18940" y="3447"/>
                    <a:pt x="14866" y="0"/>
                  </a:cubicBezTo>
                  <a:cubicBezTo>
                    <a:pt x="8234" y="1856"/>
                    <a:pt x="3001" y="5209"/>
                    <a:pt x="926" y="9502"/>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78" name="Shape 1256">
              <a:extLst>
                <a:ext uri="{FF2B5EF4-FFF2-40B4-BE49-F238E27FC236}">
                  <a16:creationId xmlns:a16="http://schemas.microsoft.com/office/drawing/2014/main" id="{AABDF002-8AA5-458B-987B-6F5C95EF9EAE}"/>
                </a:ext>
              </a:extLst>
            </p:cNvPr>
            <p:cNvSpPr/>
            <p:nvPr/>
          </p:nvSpPr>
          <p:spPr>
            <a:xfrm>
              <a:off x="2125570" y="2530213"/>
              <a:ext cx="241761" cy="119897"/>
            </a:xfrm>
            <a:custGeom>
              <a:avLst/>
              <a:gdLst/>
              <a:ahLst/>
              <a:cxnLst>
                <a:cxn ang="0">
                  <a:pos x="wd2" y="hd2"/>
                </a:cxn>
                <a:cxn ang="5400000">
                  <a:pos x="wd2" y="hd2"/>
                </a:cxn>
                <a:cxn ang="10800000">
                  <a:pos x="wd2" y="hd2"/>
                </a:cxn>
                <a:cxn ang="16200000">
                  <a:pos x="wd2" y="hd2"/>
                </a:cxn>
              </a:cxnLst>
              <a:rect l="0" t="0" r="r" b="b"/>
              <a:pathLst>
                <a:path w="21600" h="19304" extrusionOk="0">
                  <a:moveTo>
                    <a:pt x="12097" y="925"/>
                  </a:moveTo>
                  <a:cubicBezTo>
                    <a:pt x="7803" y="-1146"/>
                    <a:pt x="3446" y="363"/>
                    <a:pt x="0" y="4437"/>
                  </a:cubicBezTo>
                  <a:cubicBezTo>
                    <a:pt x="1854" y="11070"/>
                    <a:pt x="5208" y="16306"/>
                    <a:pt x="9502" y="18377"/>
                  </a:cubicBezTo>
                  <a:cubicBezTo>
                    <a:pt x="13796" y="20454"/>
                    <a:pt x="18154" y="18940"/>
                    <a:pt x="21600" y="14866"/>
                  </a:cubicBezTo>
                  <a:cubicBezTo>
                    <a:pt x="19745" y="8235"/>
                    <a:pt x="16391" y="3002"/>
                    <a:pt x="12097" y="925"/>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79" name="Shape 1257">
              <a:extLst>
                <a:ext uri="{FF2B5EF4-FFF2-40B4-BE49-F238E27FC236}">
                  <a16:creationId xmlns:a16="http://schemas.microsoft.com/office/drawing/2014/main" id="{DE24F952-7B0D-49BD-A72E-332FEE2B0F77}"/>
                </a:ext>
              </a:extLst>
            </p:cNvPr>
            <p:cNvSpPr/>
            <p:nvPr/>
          </p:nvSpPr>
          <p:spPr>
            <a:xfrm>
              <a:off x="1906266" y="2412139"/>
              <a:ext cx="133187" cy="226831"/>
            </a:xfrm>
            <a:custGeom>
              <a:avLst/>
              <a:gdLst/>
              <a:ahLst/>
              <a:cxnLst>
                <a:cxn ang="0">
                  <a:pos x="wd2" y="hd2"/>
                </a:cxn>
                <a:cxn ang="5400000">
                  <a:pos x="wd2" y="hd2"/>
                </a:cxn>
                <a:cxn ang="10800000">
                  <a:pos x="wd2" y="hd2"/>
                </a:cxn>
                <a:cxn ang="16200000">
                  <a:pos x="wd2" y="hd2"/>
                </a:cxn>
              </a:cxnLst>
              <a:rect l="0" t="0" r="r" b="b"/>
              <a:pathLst>
                <a:path w="20009" h="21600" extrusionOk="0">
                  <a:moveTo>
                    <a:pt x="2363" y="8543"/>
                  </a:moveTo>
                  <a:cubicBezTo>
                    <a:pt x="-797" y="12836"/>
                    <a:pt x="-677" y="17564"/>
                    <a:pt x="2060" y="21600"/>
                  </a:cubicBezTo>
                  <a:cubicBezTo>
                    <a:pt x="8694" y="20336"/>
                    <a:pt x="14486" y="17352"/>
                    <a:pt x="17644" y="13059"/>
                  </a:cubicBezTo>
                  <a:cubicBezTo>
                    <a:pt x="20803" y="8764"/>
                    <a:pt x="20687" y="4036"/>
                    <a:pt x="17949" y="0"/>
                  </a:cubicBezTo>
                  <a:cubicBezTo>
                    <a:pt x="11313" y="1266"/>
                    <a:pt x="5524" y="4248"/>
                    <a:pt x="2363" y="8543"/>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80" name="Shape 1258">
              <a:extLst>
                <a:ext uri="{FF2B5EF4-FFF2-40B4-BE49-F238E27FC236}">
                  <a16:creationId xmlns:a16="http://schemas.microsoft.com/office/drawing/2014/main" id="{2583323F-2826-4381-AAD3-E7368A2B6E16}"/>
                </a:ext>
              </a:extLst>
            </p:cNvPr>
            <p:cNvSpPr/>
            <p:nvPr/>
          </p:nvSpPr>
          <p:spPr>
            <a:xfrm>
              <a:off x="1906266" y="2614555"/>
              <a:ext cx="226827" cy="133188"/>
            </a:xfrm>
            <a:custGeom>
              <a:avLst/>
              <a:gdLst/>
              <a:ahLst/>
              <a:cxnLst>
                <a:cxn ang="0">
                  <a:pos x="wd2" y="hd2"/>
                </a:cxn>
                <a:cxn ang="5400000">
                  <a:pos x="wd2" y="hd2"/>
                </a:cxn>
                <a:cxn ang="10800000">
                  <a:pos x="wd2" y="hd2"/>
                </a:cxn>
                <a:cxn ang="16200000">
                  <a:pos x="wd2" y="hd2"/>
                </a:cxn>
              </a:cxnLst>
              <a:rect l="0" t="0" r="r" b="b"/>
              <a:pathLst>
                <a:path w="21600" h="20010" extrusionOk="0">
                  <a:moveTo>
                    <a:pt x="13059" y="2364"/>
                  </a:moveTo>
                  <a:cubicBezTo>
                    <a:pt x="8765" y="-796"/>
                    <a:pt x="4035" y="-677"/>
                    <a:pt x="0" y="2060"/>
                  </a:cubicBezTo>
                  <a:cubicBezTo>
                    <a:pt x="1265" y="8695"/>
                    <a:pt x="4248" y="14486"/>
                    <a:pt x="8541" y="17646"/>
                  </a:cubicBezTo>
                  <a:cubicBezTo>
                    <a:pt x="12837" y="20804"/>
                    <a:pt x="17564" y="20688"/>
                    <a:pt x="21600" y="17951"/>
                  </a:cubicBezTo>
                  <a:cubicBezTo>
                    <a:pt x="20336" y="11313"/>
                    <a:pt x="17352" y="5522"/>
                    <a:pt x="13059" y="2364"/>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81" name="Shape 1259">
              <a:extLst>
                <a:ext uri="{FF2B5EF4-FFF2-40B4-BE49-F238E27FC236}">
                  <a16:creationId xmlns:a16="http://schemas.microsoft.com/office/drawing/2014/main" id="{D86998DB-CA4A-4F2D-9DEB-AB4678CBEF21}"/>
                </a:ext>
              </a:extLst>
            </p:cNvPr>
            <p:cNvSpPr/>
            <p:nvPr/>
          </p:nvSpPr>
          <p:spPr>
            <a:xfrm>
              <a:off x="1653223" y="50604"/>
              <a:ext cx="235195" cy="125751"/>
            </a:xfrm>
            <a:custGeom>
              <a:avLst/>
              <a:gdLst/>
              <a:ahLst/>
              <a:cxnLst>
                <a:cxn ang="0">
                  <a:pos x="wd2" y="hd2"/>
                </a:cxn>
                <a:cxn ang="5400000">
                  <a:pos x="wd2" y="hd2"/>
                </a:cxn>
                <a:cxn ang="10800000">
                  <a:pos x="wd2" y="hd2"/>
                </a:cxn>
                <a:cxn ang="16200000">
                  <a:pos x="wd2" y="hd2"/>
                </a:cxn>
              </a:cxnLst>
              <a:rect l="0" t="0" r="r" b="b"/>
              <a:pathLst>
                <a:path w="21600" h="19473" extrusionOk="0">
                  <a:moveTo>
                    <a:pt x="9037" y="17902"/>
                  </a:moveTo>
                  <a:cubicBezTo>
                    <a:pt x="13332" y="20538"/>
                    <a:pt x="17868" y="19746"/>
                    <a:pt x="21600" y="16366"/>
                  </a:cubicBezTo>
                  <a:cubicBezTo>
                    <a:pt x="20031" y="9728"/>
                    <a:pt x="16856" y="4207"/>
                    <a:pt x="12561" y="1571"/>
                  </a:cubicBezTo>
                  <a:cubicBezTo>
                    <a:pt x="8268" y="-1062"/>
                    <a:pt x="3731" y="-274"/>
                    <a:pt x="0" y="3109"/>
                  </a:cubicBezTo>
                  <a:cubicBezTo>
                    <a:pt x="1568" y="9744"/>
                    <a:pt x="4742" y="15266"/>
                    <a:pt x="9037" y="17902"/>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82" name="Shape 1260">
              <a:extLst>
                <a:ext uri="{FF2B5EF4-FFF2-40B4-BE49-F238E27FC236}">
                  <a16:creationId xmlns:a16="http://schemas.microsoft.com/office/drawing/2014/main" id="{A8812189-D5B6-4319-9695-95C51EDE3098}"/>
                </a:ext>
              </a:extLst>
            </p:cNvPr>
            <p:cNvSpPr/>
            <p:nvPr/>
          </p:nvSpPr>
          <p:spPr>
            <a:xfrm>
              <a:off x="1231482" y="118076"/>
              <a:ext cx="1615861" cy="2895861"/>
            </a:xfrm>
            <a:custGeom>
              <a:avLst/>
              <a:gdLst/>
              <a:ahLst/>
              <a:cxnLst>
                <a:cxn ang="0">
                  <a:pos x="wd2" y="hd2"/>
                </a:cxn>
                <a:cxn ang="5400000">
                  <a:pos x="wd2" y="hd2"/>
                </a:cxn>
                <a:cxn ang="10800000">
                  <a:pos x="wd2" y="hd2"/>
                </a:cxn>
                <a:cxn ang="16200000">
                  <a:pos x="wd2" y="hd2"/>
                </a:cxn>
              </a:cxnLst>
              <a:rect l="0" t="0" r="r" b="b"/>
              <a:pathLst>
                <a:path w="21600" h="21600" extrusionOk="0">
                  <a:moveTo>
                    <a:pt x="1093" y="21600"/>
                  </a:moveTo>
                  <a:lnTo>
                    <a:pt x="0" y="21492"/>
                  </a:lnTo>
                  <a:cubicBezTo>
                    <a:pt x="3101" y="19780"/>
                    <a:pt x="6882" y="19108"/>
                    <a:pt x="9006" y="18706"/>
                  </a:cubicBezTo>
                  <a:cubicBezTo>
                    <a:pt x="9207" y="18668"/>
                    <a:pt x="9394" y="18633"/>
                    <a:pt x="9565" y="18600"/>
                  </a:cubicBezTo>
                  <a:cubicBezTo>
                    <a:pt x="16601" y="17226"/>
                    <a:pt x="21328" y="13593"/>
                    <a:pt x="21328" y="9561"/>
                  </a:cubicBezTo>
                  <a:cubicBezTo>
                    <a:pt x="21328" y="5024"/>
                    <a:pt x="15348" y="1065"/>
                    <a:pt x="7108" y="149"/>
                  </a:cubicBezTo>
                  <a:lnTo>
                    <a:pt x="7161" y="0"/>
                  </a:lnTo>
                  <a:cubicBezTo>
                    <a:pt x="15528" y="931"/>
                    <a:pt x="21600" y="4952"/>
                    <a:pt x="21600" y="9561"/>
                  </a:cubicBezTo>
                  <a:cubicBezTo>
                    <a:pt x="21600" y="13658"/>
                    <a:pt x="16799" y="17347"/>
                    <a:pt x="9654" y="18743"/>
                  </a:cubicBezTo>
                  <a:cubicBezTo>
                    <a:pt x="9483" y="18776"/>
                    <a:pt x="9295" y="18812"/>
                    <a:pt x="9093" y="18850"/>
                  </a:cubicBezTo>
                  <a:cubicBezTo>
                    <a:pt x="6991" y="19247"/>
                    <a:pt x="4149" y="19913"/>
                    <a:pt x="1093" y="21600"/>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grpSp>
      <p:sp>
        <p:nvSpPr>
          <p:cNvPr id="83" name="Shape 1400">
            <a:extLst>
              <a:ext uri="{FF2B5EF4-FFF2-40B4-BE49-F238E27FC236}">
                <a16:creationId xmlns:a16="http://schemas.microsoft.com/office/drawing/2014/main" id="{D18897B6-16E1-43EB-8ADF-B05A68D103B1}"/>
              </a:ext>
            </a:extLst>
          </p:cNvPr>
          <p:cNvSpPr/>
          <p:nvPr/>
        </p:nvSpPr>
        <p:spPr>
          <a:xfrm>
            <a:off x="10654236" y="5221303"/>
            <a:ext cx="361597" cy="324191"/>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1155700">
              <a:lnSpc>
                <a:spcPct val="90000"/>
              </a:lnSpc>
              <a:defRPr sz="7200" b="1">
                <a:solidFill>
                  <a:srgbClr val="FFFFFF"/>
                </a:solidFill>
                <a:latin typeface="Helvetica"/>
                <a:ea typeface="Helvetica"/>
                <a:cs typeface="Helvetica"/>
                <a:sym typeface="Helvetica"/>
              </a:defRPr>
            </a:lvl1pPr>
          </a:lstStyle>
          <a:p>
            <a:pPr algn="ctr"/>
            <a:r>
              <a:rPr lang="en-US" sz="1600" b="0" dirty="0">
                <a:solidFill>
                  <a:srgbClr val="00B0DA"/>
                </a:solidFill>
                <a:latin typeface="MADE GoodTime Grotesk" panose="02000503000000020004" pitchFamily="50" charset="0"/>
                <a:ea typeface="Montserrat"/>
                <a:cs typeface="Montserrat"/>
              </a:rPr>
              <a:t>2</a:t>
            </a:r>
            <a:endParaRPr sz="1600" b="0" dirty="0">
              <a:solidFill>
                <a:srgbClr val="00B0DA"/>
              </a:solidFill>
              <a:latin typeface="MADE GoodTime Grotesk" panose="02000503000000020004" pitchFamily="50" charset="0"/>
              <a:ea typeface="Montserrat"/>
              <a:cs typeface="Montserrat"/>
            </a:endParaRPr>
          </a:p>
        </p:txBody>
      </p:sp>
      <p:sp>
        <p:nvSpPr>
          <p:cNvPr id="84" name="Shape 1401">
            <a:extLst>
              <a:ext uri="{FF2B5EF4-FFF2-40B4-BE49-F238E27FC236}">
                <a16:creationId xmlns:a16="http://schemas.microsoft.com/office/drawing/2014/main" id="{B3A0A7E1-4301-4ECB-8519-7BFF9A00D188}"/>
              </a:ext>
            </a:extLst>
          </p:cNvPr>
          <p:cNvSpPr/>
          <p:nvPr/>
        </p:nvSpPr>
        <p:spPr>
          <a:xfrm>
            <a:off x="10535477" y="5062995"/>
            <a:ext cx="596770" cy="614114"/>
          </a:xfrm>
          <a:prstGeom prst="ellipse">
            <a:avLst/>
          </a:prstGeom>
          <a:ln w="63500">
            <a:solidFill>
              <a:srgbClr val="B9D3B6"/>
            </a:solidFill>
            <a:miter lim="400000"/>
          </a:ln>
        </p:spPr>
        <p:txBody>
          <a:bodyPr lIns="50800" tIns="50800" rIns="50800" bIns="50800" anchor="ctr"/>
          <a:lstStyle/>
          <a:p>
            <a:pPr>
              <a:defRPr sz="3600" b="1">
                <a:solidFill>
                  <a:srgbClr val="727171"/>
                </a:solidFill>
                <a:latin typeface="Helvetica"/>
                <a:ea typeface="Helvetica"/>
                <a:cs typeface="Helvetica"/>
                <a:sym typeface="Helvetica"/>
              </a:defRPr>
            </a:pPr>
            <a:endParaRPr dirty="0">
              <a:latin typeface="Montserrat"/>
              <a:ea typeface="Montserrat"/>
              <a:cs typeface="Montserrat"/>
            </a:endParaRPr>
          </a:p>
        </p:txBody>
      </p:sp>
      <p:pic>
        <p:nvPicPr>
          <p:cNvPr id="6" name="Picture 5">
            <a:extLst>
              <a:ext uri="{FF2B5EF4-FFF2-40B4-BE49-F238E27FC236}">
                <a16:creationId xmlns:a16="http://schemas.microsoft.com/office/drawing/2014/main" id="{82BBAB16-9093-48E6-9E49-1DF0BDD7EB9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4809" y="0"/>
            <a:ext cx="1119240" cy="6858000"/>
          </a:xfrm>
          <a:prstGeom prst="rect">
            <a:avLst/>
          </a:prstGeom>
        </p:spPr>
      </p:pic>
      <p:pic>
        <p:nvPicPr>
          <p:cNvPr id="11" name="Picture 10">
            <a:extLst>
              <a:ext uri="{FF2B5EF4-FFF2-40B4-BE49-F238E27FC236}">
                <a16:creationId xmlns:a16="http://schemas.microsoft.com/office/drawing/2014/main" id="{001B43C4-A6E1-4B3C-9DD6-4B18568BA3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49155" y="4157133"/>
            <a:ext cx="4690534" cy="2107852"/>
          </a:xfrm>
          <a:prstGeom prst="rect">
            <a:avLst/>
          </a:prstGeom>
        </p:spPr>
      </p:pic>
      <p:pic>
        <p:nvPicPr>
          <p:cNvPr id="86" name="Picture 85">
            <a:extLst>
              <a:ext uri="{FF2B5EF4-FFF2-40B4-BE49-F238E27FC236}">
                <a16:creationId xmlns:a16="http://schemas.microsoft.com/office/drawing/2014/main" id="{EB98BEFB-91E1-4FF9-8C57-D5CCECAF965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71170" y="0"/>
            <a:ext cx="1119240" cy="6858000"/>
          </a:xfrm>
          <a:prstGeom prst="rect">
            <a:avLst/>
          </a:prstGeom>
        </p:spPr>
      </p:pic>
    </p:spTree>
    <p:extLst>
      <p:ext uri="{BB962C8B-B14F-4D97-AF65-F5344CB8AC3E}">
        <p14:creationId xmlns:p14="http://schemas.microsoft.com/office/powerpoint/2010/main" val="26644296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49526C8D-1ED9-4AA5-99F4-6D2372DBA764}"/>
              </a:ext>
            </a:extLst>
          </p:cNvPr>
          <p:cNvSpPr/>
          <p:nvPr/>
        </p:nvSpPr>
        <p:spPr>
          <a:xfrm flipV="1">
            <a:off x="11714161" y="6444615"/>
            <a:ext cx="161566" cy="16156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ABBC0159-A3EF-4B9E-B7F3-865EADF039D3}"/>
              </a:ext>
            </a:extLst>
          </p:cNvPr>
          <p:cNvSpPr txBox="1"/>
          <p:nvPr/>
        </p:nvSpPr>
        <p:spPr>
          <a:xfrm>
            <a:off x="288837" y="6379379"/>
            <a:ext cx="370293" cy="257443"/>
          </a:xfrm>
          <a:prstGeom prst="rect">
            <a:avLst/>
          </a:prstGeom>
          <a:noFill/>
        </p:spPr>
        <p:txBody>
          <a:bodyPr wrap="square" rtlCol="0">
            <a:spAutoFit/>
          </a:bodyPr>
          <a:lstStyle/>
          <a:p>
            <a:pPr>
              <a:lnSpc>
                <a:spcPct val="150000"/>
              </a:lnSpc>
            </a:pPr>
            <a:r>
              <a:rPr lang="en-US" sz="800" spc="90" dirty="0">
                <a:solidFill>
                  <a:schemeClr val="bg1"/>
                </a:solidFill>
                <a:latin typeface="MADE GoodTime Grotesk" panose="02000503000000020004" pitchFamily="50" charset="0"/>
              </a:rPr>
              <a:t>11</a:t>
            </a:r>
          </a:p>
        </p:txBody>
      </p:sp>
      <p:sp>
        <p:nvSpPr>
          <p:cNvPr id="9" name="TextBox 8">
            <a:extLst>
              <a:ext uri="{FF2B5EF4-FFF2-40B4-BE49-F238E27FC236}">
                <a16:creationId xmlns:a16="http://schemas.microsoft.com/office/drawing/2014/main" id="{FA11627F-F142-4285-AB04-C9266D3AE7A9}"/>
              </a:ext>
            </a:extLst>
          </p:cNvPr>
          <p:cNvSpPr txBox="1"/>
          <p:nvPr/>
        </p:nvSpPr>
        <p:spPr>
          <a:xfrm>
            <a:off x="4326185" y="224444"/>
            <a:ext cx="3539752" cy="587597"/>
          </a:xfrm>
          <a:prstGeom prst="rect">
            <a:avLst/>
          </a:prstGeom>
          <a:noFill/>
        </p:spPr>
        <p:txBody>
          <a:bodyPr wrap="none" rtlCol="0">
            <a:spAutoFit/>
          </a:bodyPr>
          <a:lstStyle/>
          <a:p>
            <a:pPr algn="ctr">
              <a:lnSpc>
                <a:spcPct val="150000"/>
              </a:lnSpc>
            </a:pPr>
            <a:r>
              <a:rPr lang="en-US" sz="2400" spc="90" dirty="0">
                <a:solidFill>
                  <a:schemeClr val="bg1"/>
                </a:solidFill>
                <a:latin typeface="MADE GoodTime Grotesk" panose="02000503000000020004" pitchFamily="50" charset="0"/>
              </a:rPr>
              <a:t>Generalized Stacking</a:t>
            </a:r>
          </a:p>
        </p:txBody>
      </p:sp>
      <p:sp>
        <p:nvSpPr>
          <p:cNvPr id="10" name="TextBox 9">
            <a:extLst>
              <a:ext uri="{FF2B5EF4-FFF2-40B4-BE49-F238E27FC236}">
                <a16:creationId xmlns:a16="http://schemas.microsoft.com/office/drawing/2014/main" id="{C1E3E577-DEE7-4E93-B9D5-26EEBEA8457D}"/>
              </a:ext>
            </a:extLst>
          </p:cNvPr>
          <p:cNvSpPr txBox="1"/>
          <p:nvPr/>
        </p:nvSpPr>
        <p:spPr>
          <a:xfrm>
            <a:off x="3018503" y="1150383"/>
            <a:ext cx="6154994" cy="525528"/>
          </a:xfrm>
          <a:prstGeom prst="rect">
            <a:avLst/>
          </a:prstGeom>
          <a:noFill/>
        </p:spPr>
        <p:txBody>
          <a:bodyPr wrap="square" rtlCol="0">
            <a:spAutoFit/>
          </a:bodyPr>
          <a:lstStyle/>
          <a:p>
            <a:pPr algn="ctr">
              <a:lnSpc>
                <a:spcPct val="150000"/>
              </a:lnSpc>
            </a:pPr>
            <a:r>
              <a:rPr lang="en-US" sz="1000" spc="90" dirty="0">
                <a:solidFill>
                  <a:schemeClr val="bg1"/>
                </a:solidFill>
                <a:latin typeface="GeosansLight" panose="02000603020000020003" pitchFamily="2" charset="0"/>
              </a:rPr>
              <a:t>“…a technique whose purpose is to achieve a generalization accuracy (as opposed to learning accuracy) which is as high as possible."</a:t>
            </a:r>
          </a:p>
        </p:txBody>
      </p:sp>
      <p:sp>
        <p:nvSpPr>
          <p:cNvPr id="11" name="TextBox 10">
            <a:extLst>
              <a:ext uri="{FF2B5EF4-FFF2-40B4-BE49-F238E27FC236}">
                <a16:creationId xmlns:a16="http://schemas.microsoft.com/office/drawing/2014/main" id="{653180F2-12BB-47AF-95ED-17F0F32781EC}"/>
              </a:ext>
            </a:extLst>
          </p:cNvPr>
          <p:cNvSpPr txBox="1"/>
          <p:nvPr/>
        </p:nvSpPr>
        <p:spPr>
          <a:xfrm>
            <a:off x="8109893" y="6379379"/>
            <a:ext cx="3451650" cy="254237"/>
          </a:xfrm>
          <a:prstGeom prst="rect">
            <a:avLst/>
          </a:prstGeom>
          <a:noFill/>
        </p:spPr>
        <p:txBody>
          <a:bodyPr wrap="square" rtlCol="0">
            <a:spAutoFit/>
          </a:bodyPr>
          <a:lstStyle/>
          <a:p>
            <a:pPr algn="r">
              <a:lnSpc>
                <a:spcPct val="150000"/>
              </a:lnSpc>
            </a:pPr>
            <a:r>
              <a:rPr lang="en-US" sz="800" b="1" spc="90" dirty="0">
                <a:solidFill>
                  <a:schemeClr val="bg1"/>
                </a:solidFill>
                <a:latin typeface="GeosansLight" panose="02000603020000020003" pitchFamily="2" charset="0"/>
              </a:rPr>
              <a:t>U.C. Berkeley, School of Information </a:t>
            </a:r>
            <a:r>
              <a:rPr lang="en-US" sz="800" spc="90" dirty="0">
                <a:solidFill>
                  <a:schemeClr val="bg1"/>
                </a:solidFill>
                <a:latin typeface="GeosansLight" panose="02000603020000020003" pitchFamily="2" charset="0"/>
              </a:rPr>
              <a:t>– MIDS W207, Spring 2020</a:t>
            </a:r>
          </a:p>
        </p:txBody>
      </p:sp>
      <p:grpSp>
        <p:nvGrpSpPr>
          <p:cNvPr id="4" name="Group 3">
            <a:extLst>
              <a:ext uri="{FF2B5EF4-FFF2-40B4-BE49-F238E27FC236}">
                <a16:creationId xmlns:a16="http://schemas.microsoft.com/office/drawing/2014/main" id="{0D5F8E35-313C-4B96-BC56-D89E3F332B8D}"/>
              </a:ext>
            </a:extLst>
          </p:cNvPr>
          <p:cNvGrpSpPr/>
          <p:nvPr/>
        </p:nvGrpSpPr>
        <p:grpSpPr>
          <a:xfrm>
            <a:off x="770467" y="1956196"/>
            <a:ext cx="10064662" cy="3831881"/>
            <a:chOff x="770467" y="1710663"/>
            <a:chExt cx="10064662" cy="3831881"/>
          </a:xfrm>
        </p:grpSpPr>
        <p:pic>
          <p:nvPicPr>
            <p:cNvPr id="2052" name="Picture 4" descr="train pipeline">
              <a:extLst>
                <a:ext uri="{FF2B5EF4-FFF2-40B4-BE49-F238E27FC236}">
                  <a16:creationId xmlns:a16="http://schemas.microsoft.com/office/drawing/2014/main" id="{65369B76-154E-49F9-9B71-107301B551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0467" y="1710663"/>
              <a:ext cx="4679862" cy="3831881"/>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train pipeline">
              <a:extLst>
                <a:ext uri="{FF2B5EF4-FFF2-40B4-BE49-F238E27FC236}">
                  <a16:creationId xmlns:a16="http://schemas.microsoft.com/office/drawing/2014/main" id="{5C1A31D7-7B47-4267-A17D-E292A282F2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50329" y="1710830"/>
              <a:ext cx="5384800" cy="3831714"/>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4294360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8" name="Oval 7">
            <a:extLst>
              <a:ext uri="{FF2B5EF4-FFF2-40B4-BE49-F238E27FC236}">
                <a16:creationId xmlns:a16="http://schemas.microsoft.com/office/drawing/2014/main" id="{9E834659-4B4E-420F-9FB9-02399C207927}"/>
              </a:ext>
            </a:extLst>
          </p:cNvPr>
          <p:cNvSpPr/>
          <p:nvPr/>
        </p:nvSpPr>
        <p:spPr>
          <a:xfrm flipV="1">
            <a:off x="11714161" y="6444615"/>
            <a:ext cx="161566" cy="16156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1549E09C-083D-4789-87DB-531B37BDA779}"/>
              </a:ext>
            </a:extLst>
          </p:cNvPr>
          <p:cNvSpPr txBox="1"/>
          <p:nvPr/>
        </p:nvSpPr>
        <p:spPr>
          <a:xfrm>
            <a:off x="288837" y="6379379"/>
            <a:ext cx="370293" cy="257443"/>
          </a:xfrm>
          <a:prstGeom prst="rect">
            <a:avLst/>
          </a:prstGeom>
          <a:noFill/>
        </p:spPr>
        <p:txBody>
          <a:bodyPr wrap="square" rtlCol="0">
            <a:spAutoFit/>
          </a:bodyPr>
          <a:lstStyle/>
          <a:p>
            <a:pPr>
              <a:lnSpc>
                <a:spcPct val="150000"/>
              </a:lnSpc>
            </a:pPr>
            <a:r>
              <a:rPr lang="en-US" sz="800" spc="90" dirty="0">
                <a:solidFill>
                  <a:schemeClr val="bg1"/>
                </a:solidFill>
                <a:latin typeface="MADE GoodTime Grotesk" panose="02000503000000020004" pitchFamily="50" charset="0"/>
              </a:rPr>
              <a:t>12</a:t>
            </a:r>
          </a:p>
        </p:txBody>
      </p:sp>
      <p:sp>
        <p:nvSpPr>
          <p:cNvPr id="27" name="TextBox 26">
            <a:extLst>
              <a:ext uri="{FF2B5EF4-FFF2-40B4-BE49-F238E27FC236}">
                <a16:creationId xmlns:a16="http://schemas.microsoft.com/office/drawing/2014/main" id="{2A29A8CA-CA24-466B-824D-5A8486A9F558}"/>
              </a:ext>
            </a:extLst>
          </p:cNvPr>
          <p:cNvSpPr txBox="1"/>
          <p:nvPr/>
        </p:nvSpPr>
        <p:spPr>
          <a:xfrm>
            <a:off x="1086909" y="2408413"/>
            <a:ext cx="3464560" cy="987193"/>
          </a:xfrm>
          <a:prstGeom prst="rect">
            <a:avLst/>
          </a:prstGeom>
          <a:noFill/>
        </p:spPr>
        <p:txBody>
          <a:bodyPr wrap="square" rtlCol="0">
            <a:spAutoFit/>
          </a:bodyPr>
          <a:lstStyle/>
          <a:p>
            <a:pPr>
              <a:lnSpc>
                <a:spcPct val="150000"/>
              </a:lnSpc>
            </a:pPr>
            <a:r>
              <a:rPr lang="en-US" sz="1000" b="1" spc="90" dirty="0">
                <a:solidFill>
                  <a:srgbClr val="F6F6F6"/>
                </a:solidFill>
                <a:latin typeface="GeosansLight" panose="02000603020000020003" pitchFamily="2" charset="0"/>
              </a:rPr>
              <a:t>Our final submission, consisting of a stacked generalization of 20 models scored a private-leaderboard rating of </a:t>
            </a:r>
            <a:r>
              <a:rPr lang="en-US" sz="1000" b="1" spc="90" dirty="0">
                <a:solidFill>
                  <a:srgbClr val="00B0DA"/>
                </a:solidFill>
                <a:latin typeface="GeosansLight" panose="02000603020000020003" pitchFamily="2" charset="0"/>
              </a:rPr>
              <a:t>1.28637 RMSE</a:t>
            </a:r>
            <a:r>
              <a:rPr lang="en-US" sz="1000" b="1" spc="90" dirty="0">
                <a:solidFill>
                  <a:srgbClr val="F6F6F6"/>
                </a:solidFill>
                <a:latin typeface="GeosansLight" panose="02000603020000020003" pitchFamily="2" charset="0"/>
              </a:rPr>
              <a:t> or just </a:t>
            </a:r>
            <a:br>
              <a:rPr lang="en-US" sz="1000" b="1" spc="90" dirty="0">
                <a:solidFill>
                  <a:srgbClr val="F6F6F6"/>
                </a:solidFill>
                <a:latin typeface="GeosansLight" panose="02000603020000020003" pitchFamily="2" charset="0"/>
              </a:rPr>
            </a:br>
            <a:r>
              <a:rPr lang="en-US" sz="1000" b="1" spc="90" dirty="0">
                <a:solidFill>
                  <a:srgbClr val="FFD993"/>
                </a:solidFill>
                <a:latin typeface="GeosansLight" panose="02000603020000020003" pitchFamily="2" charset="0"/>
              </a:rPr>
              <a:t>0.00401 </a:t>
            </a:r>
            <a:r>
              <a:rPr lang="en-US" sz="1000" b="1" spc="90" dirty="0">
                <a:solidFill>
                  <a:srgbClr val="F6F6F6"/>
                </a:solidFill>
                <a:latin typeface="GeosansLight" panose="02000603020000020003" pitchFamily="2" charset="0"/>
              </a:rPr>
              <a:t>away for a tie with the 1</a:t>
            </a:r>
            <a:r>
              <a:rPr lang="en-US" sz="1000" b="1" spc="90" baseline="30000" dirty="0">
                <a:solidFill>
                  <a:srgbClr val="F6F6F6"/>
                </a:solidFill>
                <a:latin typeface="GeosansLight" panose="02000603020000020003" pitchFamily="2" charset="0"/>
              </a:rPr>
              <a:t>st </a:t>
            </a:r>
            <a:r>
              <a:rPr lang="en-US" sz="1000" b="1" spc="90" dirty="0">
                <a:solidFill>
                  <a:srgbClr val="F6F6F6"/>
                </a:solidFill>
                <a:latin typeface="GeosansLight" panose="02000603020000020003" pitchFamily="2" charset="0"/>
              </a:rPr>
              <a:t>place submission.</a:t>
            </a:r>
            <a:endParaRPr lang="en-US" sz="1000" spc="90" dirty="0">
              <a:solidFill>
                <a:srgbClr val="F6F6F6"/>
              </a:solidFill>
              <a:latin typeface="GeosansLight" panose="02000603020000020003" pitchFamily="2" charset="0"/>
            </a:endParaRPr>
          </a:p>
        </p:txBody>
      </p:sp>
      <p:sp>
        <p:nvSpPr>
          <p:cNvPr id="28" name="TextBox 27">
            <a:extLst>
              <a:ext uri="{FF2B5EF4-FFF2-40B4-BE49-F238E27FC236}">
                <a16:creationId xmlns:a16="http://schemas.microsoft.com/office/drawing/2014/main" id="{BBD0CA21-4190-4181-8CB6-306E123A0230}"/>
              </a:ext>
            </a:extLst>
          </p:cNvPr>
          <p:cNvSpPr txBox="1"/>
          <p:nvPr/>
        </p:nvSpPr>
        <p:spPr>
          <a:xfrm>
            <a:off x="1086909" y="1681126"/>
            <a:ext cx="2222981" cy="587597"/>
          </a:xfrm>
          <a:prstGeom prst="rect">
            <a:avLst/>
          </a:prstGeom>
          <a:noFill/>
        </p:spPr>
        <p:txBody>
          <a:bodyPr wrap="none" rtlCol="0">
            <a:spAutoFit/>
          </a:bodyPr>
          <a:lstStyle/>
          <a:p>
            <a:pPr>
              <a:lnSpc>
                <a:spcPct val="150000"/>
              </a:lnSpc>
            </a:pPr>
            <a:r>
              <a:rPr lang="en-US" sz="2400" spc="90" dirty="0">
                <a:solidFill>
                  <a:srgbClr val="F6F6F6"/>
                </a:solidFill>
                <a:latin typeface="MADE GoodTime Grotesk" panose="02000503000000020004" pitchFamily="50" charset="0"/>
              </a:rPr>
              <a:t>Final Results</a:t>
            </a:r>
          </a:p>
        </p:txBody>
      </p:sp>
      <p:grpSp>
        <p:nvGrpSpPr>
          <p:cNvPr id="31" name="Group 30">
            <a:extLst>
              <a:ext uri="{FF2B5EF4-FFF2-40B4-BE49-F238E27FC236}">
                <a16:creationId xmlns:a16="http://schemas.microsoft.com/office/drawing/2014/main" id="{8F668A2A-DC17-4F8F-8995-25F5D7943461}"/>
              </a:ext>
            </a:extLst>
          </p:cNvPr>
          <p:cNvGrpSpPr/>
          <p:nvPr/>
        </p:nvGrpSpPr>
        <p:grpSpPr>
          <a:xfrm>
            <a:off x="2892222" y="806432"/>
            <a:ext cx="8064500" cy="5378456"/>
            <a:chOff x="2892222" y="857233"/>
            <a:chExt cx="8064500" cy="5378456"/>
          </a:xfrm>
        </p:grpSpPr>
        <p:grpSp>
          <p:nvGrpSpPr>
            <p:cNvPr id="26" name="Group 25">
              <a:extLst>
                <a:ext uri="{FF2B5EF4-FFF2-40B4-BE49-F238E27FC236}">
                  <a16:creationId xmlns:a16="http://schemas.microsoft.com/office/drawing/2014/main" id="{826467B5-3060-4210-9892-6E4544AA074A}"/>
                </a:ext>
              </a:extLst>
            </p:cNvPr>
            <p:cNvGrpSpPr/>
            <p:nvPr/>
          </p:nvGrpSpPr>
          <p:grpSpPr>
            <a:xfrm>
              <a:off x="5813213" y="857233"/>
              <a:ext cx="5143509" cy="3429006"/>
              <a:chOff x="4288361" y="1875363"/>
              <a:chExt cx="5143509" cy="3429006"/>
            </a:xfrm>
          </p:grpSpPr>
          <p:pic>
            <p:nvPicPr>
              <p:cNvPr id="4" name="Picture 3">
                <a:extLst>
                  <a:ext uri="{FF2B5EF4-FFF2-40B4-BE49-F238E27FC236}">
                    <a16:creationId xmlns:a16="http://schemas.microsoft.com/office/drawing/2014/main" id="{BF2A66DE-3336-4A80-BBB8-BAB74761F4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17367" y="1875365"/>
                <a:ext cx="1714501" cy="1714501"/>
              </a:xfrm>
              <a:prstGeom prst="rect">
                <a:avLst/>
              </a:prstGeom>
            </p:spPr>
          </p:pic>
          <p:pic>
            <p:nvPicPr>
              <p:cNvPr id="15" name="Picture 14">
                <a:extLst>
                  <a:ext uri="{FF2B5EF4-FFF2-40B4-BE49-F238E27FC236}">
                    <a16:creationId xmlns:a16="http://schemas.microsoft.com/office/drawing/2014/main" id="{40FB720F-68EE-47D4-BC47-5C534B65AD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17367" y="3589866"/>
                <a:ext cx="1714503" cy="1714503"/>
              </a:xfrm>
              <a:prstGeom prst="rect">
                <a:avLst/>
              </a:prstGeom>
            </p:spPr>
          </p:pic>
          <p:pic>
            <p:nvPicPr>
              <p:cNvPr id="17" name="Picture 16">
                <a:extLst>
                  <a:ext uri="{FF2B5EF4-FFF2-40B4-BE49-F238E27FC236}">
                    <a16:creationId xmlns:a16="http://schemas.microsoft.com/office/drawing/2014/main" id="{A1062AAF-4F36-4EC9-9CA4-4C83D322F72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02867" y="1875365"/>
                <a:ext cx="1714501" cy="1714501"/>
              </a:xfrm>
              <a:prstGeom prst="rect">
                <a:avLst/>
              </a:prstGeom>
            </p:spPr>
          </p:pic>
          <p:pic>
            <p:nvPicPr>
              <p:cNvPr id="21" name="Picture 20">
                <a:extLst>
                  <a:ext uri="{FF2B5EF4-FFF2-40B4-BE49-F238E27FC236}">
                    <a16:creationId xmlns:a16="http://schemas.microsoft.com/office/drawing/2014/main" id="{F7FA22D5-4CA7-4366-9D6D-E80EC62F899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02866" y="3589867"/>
                <a:ext cx="1714502" cy="1714502"/>
              </a:xfrm>
              <a:prstGeom prst="rect">
                <a:avLst/>
              </a:prstGeom>
            </p:spPr>
          </p:pic>
          <p:pic>
            <p:nvPicPr>
              <p:cNvPr id="23" name="Picture 22">
                <a:extLst>
                  <a:ext uri="{FF2B5EF4-FFF2-40B4-BE49-F238E27FC236}">
                    <a16:creationId xmlns:a16="http://schemas.microsoft.com/office/drawing/2014/main" id="{A88B3CE9-881C-4F18-8EA8-4E770B7F753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88361" y="3589866"/>
                <a:ext cx="1714503" cy="1714503"/>
              </a:xfrm>
              <a:prstGeom prst="rect">
                <a:avLst/>
              </a:prstGeom>
            </p:spPr>
          </p:pic>
          <p:pic>
            <p:nvPicPr>
              <p:cNvPr id="25" name="Picture 24">
                <a:extLst>
                  <a:ext uri="{FF2B5EF4-FFF2-40B4-BE49-F238E27FC236}">
                    <a16:creationId xmlns:a16="http://schemas.microsoft.com/office/drawing/2014/main" id="{5B6A06AB-4A12-4DED-8CB7-B3AB1B99444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288361" y="1875363"/>
                <a:ext cx="1714503" cy="1714503"/>
              </a:xfrm>
              <a:prstGeom prst="rect">
                <a:avLst/>
              </a:prstGeom>
            </p:spPr>
          </p:pic>
        </p:grpSp>
        <p:pic>
          <p:nvPicPr>
            <p:cNvPr id="30" name="Picture 29">
              <a:extLst>
                <a:ext uri="{FF2B5EF4-FFF2-40B4-BE49-F238E27FC236}">
                  <a16:creationId xmlns:a16="http://schemas.microsoft.com/office/drawing/2014/main" id="{75D60497-D0B5-4686-B2C6-48AE4E7932F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892222" y="4286239"/>
              <a:ext cx="8064500" cy="1949450"/>
            </a:xfrm>
            <a:prstGeom prst="rect">
              <a:avLst/>
            </a:prstGeom>
          </p:spPr>
        </p:pic>
      </p:grpSp>
      <p:sp>
        <p:nvSpPr>
          <p:cNvPr id="32" name="TextBox 31">
            <a:extLst>
              <a:ext uri="{FF2B5EF4-FFF2-40B4-BE49-F238E27FC236}">
                <a16:creationId xmlns:a16="http://schemas.microsoft.com/office/drawing/2014/main" id="{9C4AE6AC-F31B-4B42-9EA6-23A240C7A595}"/>
              </a:ext>
            </a:extLst>
          </p:cNvPr>
          <p:cNvSpPr txBox="1"/>
          <p:nvPr/>
        </p:nvSpPr>
        <p:spPr>
          <a:xfrm>
            <a:off x="8109893" y="6379379"/>
            <a:ext cx="3451650" cy="254237"/>
          </a:xfrm>
          <a:prstGeom prst="rect">
            <a:avLst/>
          </a:prstGeom>
          <a:noFill/>
        </p:spPr>
        <p:txBody>
          <a:bodyPr wrap="square" rtlCol="0">
            <a:spAutoFit/>
          </a:bodyPr>
          <a:lstStyle/>
          <a:p>
            <a:pPr algn="r">
              <a:lnSpc>
                <a:spcPct val="150000"/>
              </a:lnSpc>
            </a:pPr>
            <a:r>
              <a:rPr lang="en-US" sz="800" b="1" spc="90" dirty="0">
                <a:solidFill>
                  <a:schemeClr val="bg1"/>
                </a:solidFill>
                <a:latin typeface="GeosansLight" panose="02000603020000020003" pitchFamily="2" charset="0"/>
              </a:rPr>
              <a:t>U.C. Berkeley, School of Information </a:t>
            </a:r>
            <a:r>
              <a:rPr lang="en-US" sz="800" spc="90" dirty="0">
                <a:solidFill>
                  <a:schemeClr val="bg1"/>
                </a:solidFill>
                <a:latin typeface="GeosansLight" panose="02000603020000020003" pitchFamily="2" charset="0"/>
              </a:rPr>
              <a:t>– MIDS W207, Spring 2020</a:t>
            </a:r>
          </a:p>
        </p:txBody>
      </p:sp>
      <p:grpSp>
        <p:nvGrpSpPr>
          <p:cNvPr id="33" name="Group 1261">
            <a:extLst>
              <a:ext uri="{FF2B5EF4-FFF2-40B4-BE49-F238E27FC236}">
                <a16:creationId xmlns:a16="http://schemas.microsoft.com/office/drawing/2014/main" id="{6E0A5968-B5D7-427F-A3F2-CA968B618463}"/>
              </a:ext>
            </a:extLst>
          </p:cNvPr>
          <p:cNvGrpSpPr/>
          <p:nvPr/>
        </p:nvGrpSpPr>
        <p:grpSpPr>
          <a:xfrm>
            <a:off x="1361956" y="4622384"/>
            <a:ext cx="1241364" cy="1278423"/>
            <a:chOff x="-1" y="0"/>
            <a:chExt cx="3011625" cy="3013937"/>
          </a:xfrm>
          <a:solidFill>
            <a:srgbClr val="9DAD33"/>
          </a:solidFill>
        </p:grpSpPr>
        <p:sp>
          <p:nvSpPr>
            <p:cNvPr id="34" name="Shape 1197">
              <a:extLst>
                <a:ext uri="{FF2B5EF4-FFF2-40B4-BE49-F238E27FC236}">
                  <a16:creationId xmlns:a16="http://schemas.microsoft.com/office/drawing/2014/main" id="{D6D5D00F-FB19-46BB-B3FB-085171C315DB}"/>
                </a:ext>
              </a:extLst>
            </p:cNvPr>
            <p:cNvSpPr/>
            <p:nvPr/>
          </p:nvSpPr>
          <p:spPr>
            <a:xfrm>
              <a:off x="927829" y="219285"/>
              <a:ext cx="226852" cy="133177"/>
            </a:xfrm>
            <a:custGeom>
              <a:avLst/>
              <a:gdLst/>
              <a:ahLst/>
              <a:cxnLst>
                <a:cxn ang="0">
                  <a:pos x="wd2" y="hd2"/>
                </a:cxn>
                <a:cxn ang="5400000">
                  <a:pos x="wd2" y="hd2"/>
                </a:cxn>
                <a:cxn ang="10800000">
                  <a:pos x="wd2" y="hd2"/>
                </a:cxn>
                <a:cxn ang="16200000">
                  <a:pos x="wd2" y="hd2"/>
                </a:cxn>
              </a:cxnLst>
              <a:rect l="0" t="0" r="r" b="b"/>
              <a:pathLst>
                <a:path w="21600" h="20009" extrusionOk="0">
                  <a:moveTo>
                    <a:pt x="8543" y="17645"/>
                  </a:moveTo>
                  <a:cubicBezTo>
                    <a:pt x="4249" y="14488"/>
                    <a:pt x="1266" y="8696"/>
                    <a:pt x="0" y="2059"/>
                  </a:cubicBezTo>
                  <a:cubicBezTo>
                    <a:pt x="4037" y="-679"/>
                    <a:pt x="8764" y="-795"/>
                    <a:pt x="13058" y="2365"/>
                  </a:cubicBezTo>
                  <a:cubicBezTo>
                    <a:pt x="17353" y="5524"/>
                    <a:pt x="20334" y="11314"/>
                    <a:pt x="21600" y="17949"/>
                  </a:cubicBezTo>
                  <a:cubicBezTo>
                    <a:pt x="17565" y="20686"/>
                    <a:pt x="12836" y="20805"/>
                    <a:pt x="8543" y="17645"/>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35" name="Shape 1198">
              <a:extLst>
                <a:ext uri="{FF2B5EF4-FFF2-40B4-BE49-F238E27FC236}">
                  <a16:creationId xmlns:a16="http://schemas.microsoft.com/office/drawing/2014/main" id="{E75A334A-6DAC-46DD-8DA7-560A23EC6B82}"/>
                </a:ext>
              </a:extLst>
            </p:cNvPr>
            <p:cNvSpPr/>
            <p:nvPr/>
          </p:nvSpPr>
          <p:spPr>
            <a:xfrm>
              <a:off x="927829" y="0"/>
              <a:ext cx="133190" cy="226806"/>
            </a:xfrm>
            <a:custGeom>
              <a:avLst/>
              <a:gdLst/>
              <a:ahLst/>
              <a:cxnLst>
                <a:cxn ang="0">
                  <a:pos x="wd2" y="hd2"/>
                </a:cxn>
                <a:cxn ang="5400000">
                  <a:pos x="wd2" y="hd2"/>
                </a:cxn>
                <a:cxn ang="10800000">
                  <a:pos x="wd2" y="hd2"/>
                </a:cxn>
                <a:cxn ang="16200000">
                  <a:pos x="wd2" y="hd2"/>
                </a:cxn>
              </a:cxnLst>
              <a:rect l="0" t="0" r="r" b="b"/>
              <a:pathLst>
                <a:path w="20009" h="21600" extrusionOk="0">
                  <a:moveTo>
                    <a:pt x="17646" y="13059"/>
                  </a:moveTo>
                  <a:cubicBezTo>
                    <a:pt x="14485" y="17352"/>
                    <a:pt x="8696" y="20336"/>
                    <a:pt x="2060" y="21600"/>
                  </a:cubicBezTo>
                  <a:cubicBezTo>
                    <a:pt x="-678" y="17564"/>
                    <a:pt x="-794" y="12837"/>
                    <a:pt x="2363" y="8541"/>
                  </a:cubicBezTo>
                  <a:cubicBezTo>
                    <a:pt x="5523" y="4248"/>
                    <a:pt x="11315" y="1264"/>
                    <a:pt x="17950" y="0"/>
                  </a:cubicBezTo>
                  <a:cubicBezTo>
                    <a:pt x="20686" y="4035"/>
                    <a:pt x="20806" y="8765"/>
                    <a:pt x="17646" y="13059"/>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36" name="Shape 1199">
              <a:extLst>
                <a:ext uri="{FF2B5EF4-FFF2-40B4-BE49-F238E27FC236}">
                  <a16:creationId xmlns:a16="http://schemas.microsoft.com/office/drawing/2014/main" id="{F6937B3E-C0C1-4510-B3E4-64E05FF4B6DC}"/>
                </a:ext>
              </a:extLst>
            </p:cNvPr>
            <p:cNvSpPr/>
            <p:nvPr/>
          </p:nvSpPr>
          <p:spPr>
            <a:xfrm>
              <a:off x="742263" y="303625"/>
              <a:ext cx="241761" cy="119898"/>
            </a:xfrm>
            <a:custGeom>
              <a:avLst/>
              <a:gdLst/>
              <a:ahLst/>
              <a:cxnLst>
                <a:cxn ang="0">
                  <a:pos x="wd2" y="hd2"/>
                </a:cxn>
                <a:cxn ang="5400000">
                  <a:pos x="wd2" y="hd2"/>
                </a:cxn>
                <a:cxn ang="10800000">
                  <a:pos x="wd2" y="hd2"/>
                </a:cxn>
                <a:cxn ang="16200000">
                  <a:pos x="wd2" y="hd2"/>
                </a:cxn>
              </a:cxnLst>
              <a:rect l="0" t="0" r="r" b="b"/>
              <a:pathLst>
                <a:path w="21600" h="19306" extrusionOk="0">
                  <a:moveTo>
                    <a:pt x="9503" y="18380"/>
                  </a:moveTo>
                  <a:cubicBezTo>
                    <a:pt x="5209" y="16308"/>
                    <a:pt x="1855" y="11072"/>
                    <a:pt x="0" y="4438"/>
                  </a:cubicBezTo>
                  <a:cubicBezTo>
                    <a:pt x="3447" y="364"/>
                    <a:pt x="7805" y="-1148"/>
                    <a:pt x="12098" y="926"/>
                  </a:cubicBezTo>
                  <a:cubicBezTo>
                    <a:pt x="16392" y="2999"/>
                    <a:pt x="19746" y="8235"/>
                    <a:pt x="21600" y="14869"/>
                  </a:cubicBezTo>
                  <a:cubicBezTo>
                    <a:pt x="18154" y="18943"/>
                    <a:pt x="13797" y="20452"/>
                    <a:pt x="9503" y="18380"/>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37" name="Shape 1200">
              <a:extLst>
                <a:ext uri="{FF2B5EF4-FFF2-40B4-BE49-F238E27FC236}">
                  <a16:creationId xmlns:a16="http://schemas.microsoft.com/office/drawing/2014/main" id="{91B3151E-E5DA-49EE-A769-E26BF5FD76D1}"/>
                </a:ext>
              </a:extLst>
            </p:cNvPr>
            <p:cNvSpPr/>
            <p:nvPr/>
          </p:nvSpPr>
          <p:spPr>
            <a:xfrm>
              <a:off x="708524" y="101208"/>
              <a:ext cx="119907" cy="241739"/>
            </a:xfrm>
            <a:custGeom>
              <a:avLst/>
              <a:gdLst/>
              <a:ahLst/>
              <a:cxnLst>
                <a:cxn ang="0">
                  <a:pos x="wd2" y="hd2"/>
                </a:cxn>
                <a:cxn ang="5400000">
                  <a:pos x="wd2" y="hd2"/>
                </a:cxn>
                <a:cxn ang="10800000">
                  <a:pos x="wd2" y="hd2"/>
                </a:cxn>
                <a:cxn ang="16200000">
                  <a:pos x="wd2" y="hd2"/>
                </a:cxn>
              </a:cxnLst>
              <a:rect l="0" t="0" r="r" b="b"/>
              <a:pathLst>
                <a:path w="19304" h="21600" extrusionOk="0">
                  <a:moveTo>
                    <a:pt x="18378" y="12097"/>
                  </a:moveTo>
                  <a:cubicBezTo>
                    <a:pt x="16304" y="16391"/>
                    <a:pt x="11070" y="19745"/>
                    <a:pt x="4438" y="21600"/>
                  </a:cubicBezTo>
                  <a:cubicBezTo>
                    <a:pt x="364" y="18154"/>
                    <a:pt x="-1149" y="13796"/>
                    <a:pt x="926" y="9502"/>
                  </a:cubicBezTo>
                  <a:cubicBezTo>
                    <a:pt x="2998" y="5208"/>
                    <a:pt x="8235" y="1855"/>
                    <a:pt x="14867" y="0"/>
                  </a:cubicBezTo>
                  <a:cubicBezTo>
                    <a:pt x="18941" y="3446"/>
                    <a:pt x="20451" y="7803"/>
                    <a:pt x="18378" y="12097"/>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38" name="Shape 1201">
              <a:extLst>
                <a:ext uri="{FF2B5EF4-FFF2-40B4-BE49-F238E27FC236}">
                  <a16:creationId xmlns:a16="http://schemas.microsoft.com/office/drawing/2014/main" id="{AEE2C7D4-1098-48FD-B28D-FE2304C8DC02}"/>
                </a:ext>
              </a:extLst>
            </p:cNvPr>
            <p:cNvSpPr/>
            <p:nvPr/>
          </p:nvSpPr>
          <p:spPr>
            <a:xfrm>
              <a:off x="556697" y="438570"/>
              <a:ext cx="249331" cy="113090"/>
            </a:xfrm>
            <a:custGeom>
              <a:avLst/>
              <a:gdLst/>
              <a:ahLst/>
              <a:cxnLst>
                <a:cxn ang="0">
                  <a:pos x="wd2" y="hd2"/>
                </a:cxn>
                <a:cxn ang="5400000">
                  <a:pos x="wd2" y="hd2"/>
                </a:cxn>
                <a:cxn ang="10800000">
                  <a:pos x="wd2" y="hd2"/>
                </a:cxn>
                <a:cxn ang="16200000">
                  <a:pos x="wd2" y="hd2"/>
                </a:cxn>
              </a:cxnLst>
              <a:rect l="0" t="0" r="r" b="b"/>
              <a:pathLst>
                <a:path w="21600" h="20280" extrusionOk="0">
                  <a:moveTo>
                    <a:pt x="10376" y="20164"/>
                  </a:moveTo>
                  <a:cubicBezTo>
                    <a:pt x="6082" y="19387"/>
                    <a:pt x="2389" y="14813"/>
                    <a:pt x="0" y="8185"/>
                  </a:cubicBezTo>
                  <a:cubicBezTo>
                    <a:pt x="2909" y="2517"/>
                    <a:pt x="6928" y="-659"/>
                    <a:pt x="11224" y="115"/>
                  </a:cubicBezTo>
                  <a:cubicBezTo>
                    <a:pt x="15517" y="895"/>
                    <a:pt x="19209" y="5466"/>
                    <a:pt x="21600" y="12097"/>
                  </a:cubicBezTo>
                  <a:cubicBezTo>
                    <a:pt x="18691" y="17765"/>
                    <a:pt x="14670" y="20941"/>
                    <a:pt x="10376" y="20164"/>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39" name="Shape 1202">
              <a:extLst>
                <a:ext uri="{FF2B5EF4-FFF2-40B4-BE49-F238E27FC236}">
                  <a16:creationId xmlns:a16="http://schemas.microsoft.com/office/drawing/2014/main" id="{9202B87D-A4D1-4D07-A408-A19E590B28CB}"/>
                </a:ext>
              </a:extLst>
            </p:cNvPr>
            <p:cNvSpPr/>
            <p:nvPr/>
          </p:nvSpPr>
          <p:spPr>
            <a:xfrm>
              <a:off x="522958" y="219285"/>
              <a:ext cx="113106" cy="249316"/>
            </a:xfrm>
            <a:custGeom>
              <a:avLst/>
              <a:gdLst/>
              <a:ahLst/>
              <a:cxnLst>
                <a:cxn ang="0">
                  <a:pos x="wd2" y="hd2"/>
                </a:cxn>
                <a:cxn ang="5400000">
                  <a:pos x="wd2" y="hd2"/>
                </a:cxn>
                <a:cxn ang="10800000">
                  <a:pos x="wd2" y="hd2"/>
                </a:cxn>
                <a:cxn ang="16200000">
                  <a:pos x="wd2" y="hd2"/>
                </a:cxn>
              </a:cxnLst>
              <a:rect l="0" t="0" r="r" b="b"/>
              <a:pathLst>
                <a:path w="20277" h="21600" extrusionOk="0">
                  <a:moveTo>
                    <a:pt x="20161" y="11224"/>
                  </a:moveTo>
                  <a:cubicBezTo>
                    <a:pt x="19384" y="15517"/>
                    <a:pt x="14811" y="19210"/>
                    <a:pt x="8185" y="21600"/>
                  </a:cubicBezTo>
                  <a:cubicBezTo>
                    <a:pt x="2517" y="18690"/>
                    <a:pt x="-661" y="14671"/>
                    <a:pt x="116" y="10376"/>
                  </a:cubicBezTo>
                  <a:cubicBezTo>
                    <a:pt x="897" y="6083"/>
                    <a:pt x="5466" y="2391"/>
                    <a:pt x="12095" y="0"/>
                  </a:cubicBezTo>
                  <a:cubicBezTo>
                    <a:pt x="17763" y="2910"/>
                    <a:pt x="20939" y="6930"/>
                    <a:pt x="20161" y="11224"/>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40" name="Shape 1203">
              <a:extLst>
                <a:ext uri="{FF2B5EF4-FFF2-40B4-BE49-F238E27FC236}">
                  <a16:creationId xmlns:a16="http://schemas.microsoft.com/office/drawing/2014/main" id="{312C53E1-38FD-49AB-B7C2-5994C398A3A9}"/>
                </a:ext>
              </a:extLst>
            </p:cNvPr>
            <p:cNvSpPr/>
            <p:nvPr/>
          </p:nvSpPr>
          <p:spPr>
            <a:xfrm>
              <a:off x="421740" y="573515"/>
              <a:ext cx="249331" cy="113102"/>
            </a:xfrm>
            <a:custGeom>
              <a:avLst/>
              <a:gdLst/>
              <a:ahLst/>
              <a:cxnLst>
                <a:cxn ang="0">
                  <a:pos x="wd2" y="hd2"/>
                </a:cxn>
                <a:cxn ang="5400000">
                  <a:pos x="wd2" y="hd2"/>
                </a:cxn>
                <a:cxn ang="10800000">
                  <a:pos x="wd2" y="hd2"/>
                </a:cxn>
                <a:cxn ang="16200000">
                  <a:pos x="wd2" y="hd2"/>
                </a:cxn>
              </a:cxnLst>
              <a:rect l="0" t="0" r="r" b="b"/>
              <a:pathLst>
                <a:path w="21600" h="20278" extrusionOk="0">
                  <a:moveTo>
                    <a:pt x="11224" y="20162"/>
                  </a:moveTo>
                  <a:cubicBezTo>
                    <a:pt x="6930" y="20939"/>
                    <a:pt x="2909" y="17764"/>
                    <a:pt x="0" y="12096"/>
                  </a:cubicBezTo>
                  <a:cubicBezTo>
                    <a:pt x="2391" y="5466"/>
                    <a:pt x="6082" y="897"/>
                    <a:pt x="10376" y="116"/>
                  </a:cubicBezTo>
                  <a:cubicBezTo>
                    <a:pt x="14672" y="-661"/>
                    <a:pt x="18691" y="2518"/>
                    <a:pt x="21600" y="8186"/>
                  </a:cubicBezTo>
                  <a:cubicBezTo>
                    <a:pt x="19209" y="14812"/>
                    <a:pt x="15517" y="19384"/>
                    <a:pt x="11224" y="20162"/>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41" name="Shape 1204">
              <a:extLst>
                <a:ext uri="{FF2B5EF4-FFF2-40B4-BE49-F238E27FC236}">
                  <a16:creationId xmlns:a16="http://schemas.microsoft.com/office/drawing/2014/main" id="{F1337BCC-C4CD-4CE0-B4D6-9BC48A22015B}"/>
                </a:ext>
              </a:extLst>
            </p:cNvPr>
            <p:cNvSpPr/>
            <p:nvPr/>
          </p:nvSpPr>
          <p:spPr>
            <a:xfrm>
              <a:off x="354261" y="387966"/>
              <a:ext cx="113090" cy="249308"/>
            </a:xfrm>
            <a:custGeom>
              <a:avLst/>
              <a:gdLst/>
              <a:ahLst/>
              <a:cxnLst>
                <a:cxn ang="0">
                  <a:pos x="wd2" y="hd2"/>
                </a:cxn>
                <a:cxn ang="5400000">
                  <a:pos x="wd2" y="hd2"/>
                </a:cxn>
                <a:cxn ang="10800000">
                  <a:pos x="wd2" y="hd2"/>
                </a:cxn>
                <a:cxn ang="16200000">
                  <a:pos x="wd2" y="hd2"/>
                </a:cxn>
              </a:cxnLst>
              <a:rect l="0" t="0" r="r" b="b"/>
              <a:pathLst>
                <a:path w="20278" h="21600" extrusionOk="0">
                  <a:moveTo>
                    <a:pt x="20162" y="10376"/>
                  </a:moveTo>
                  <a:cubicBezTo>
                    <a:pt x="20939" y="14670"/>
                    <a:pt x="17763" y="18691"/>
                    <a:pt x="12095" y="21600"/>
                  </a:cubicBezTo>
                  <a:cubicBezTo>
                    <a:pt x="5464" y="19209"/>
                    <a:pt x="893" y="15518"/>
                    <a:pt x="116" y="11224"/>
                  </a:cubicBezTo>
                  <a:cubicBezTo>
                    <a:pt x="-661" y="6928"/>
                    <a:pt x="2515" y="2909"/>
                    <a:pt x="8183" y="0"/>
                  </a:cubicBezTo>
                  <a:cubicBezTo>
                    <a:pt x="14811" y="2389"/>
                    <a:pt x="19385" y="6083"/>
                    <a:pt x="20162" y="10376"/>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42" name="Shape 1205">
              <a:extLst>
                <a:ext uri="{FF2B5EF4-FFF2-40B4-BE49-F238E27FC236}">
                  <a16:creationId xmlns:a16="http://schemas.microsoft.com/office/drawing/2014/main" id="{2930C416-465A-4E34-B800-11B05204A287}"/>
                </a:ext>
              </a:extLst>
            </p:cNvPr>
            <p:cNvSpPr/>
            <p:nvPr/>
          </p:nvSpPr>
          <p:spPr>
            <a:xfrm>
              <a:off x="303653" y="742196"/>
              <a:ext cx="241768" cy="119902"/>
            </a:xfrm>
            <a:custGeom>
              <a:avLst/>
              <a:gdLst/>
              <a:ahLst/>
              <a:cxnLst>
                <a:cxn ang="0">
                  <a:pos x="wd2" y="hd2"/>
                </a:cxn>
                <a:cxn ang="5400000">
                  <a:pos x="wd2" y="hd2"/>
                </a:cxn>
                <a:cxn ang="10800000">
                  <a:pos x="wd2" y="hd2"/>
                </a:cxn>
                <a:cxn ang="16200000">
                  <a:pos x="wd2" y="hd2"/>
                </a:cxn>
              </a:cxnLst>
              <a:rect l="0" t="0" r="r" b="b"/>
              <a:pathLst>
                <a:path w="21600" h="19305" extrusionOk="0">
                  <a:moveTo>
                    <a:pt x="12098" y="18379"/>
                  </a:moveTo>
                  <a:cubicBezTo>
                    <a:pt x="7804" y="20452"/>
                    <a:pt x="3446" y="18942"/>
                    <a:pt x="0" y="14868"/>
                  </a:cubicBezTo>
                  <a:cubicBezTo>
                    <a:pt x="1855" y="8236"/>
                    <a:pt x="5208" y="2999"/>
                    <a:pt x="9502" y="926"/>
                  </a:cubicBezTo>
                  <a:cubicBezTo>
                    <a:pt x="13796" y="-1148"/>
                    <a:pt x="18154" y="364"/>
                    <a:pt x="21600" y="4438"/>
                  </a:cubicBezTo>
                  <a:cubicBezTo>
                    <a:pt x="19745" y="11071"/>
                    <a:pt x="16392" y="16307"/>
                    <a:pt x="12098" y="18379"/>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43" name="Shape 1206">
              <a:extLst>
                <a:ext uri="{FF2B5EF4-FFF2-40B4-BE49-F238E27FC236}">
                  <a16:creationId xmlns:a16="http://schemas.microsoft.com/office/drawing/2014/main" id="{8424019C-66D1-4585-936D-95D4BD8F3920}"/>
                </a:ext>
              </a:extLst>
            </p:cNvPr>
            <p:cNvSpPr/>
            <p:nvPr/>
          </p:nvSpPr>
          <p:spPr>
            <a:xfrm>
              <a:off x="202435" y="590383"/>
              <a:ext cx="119915" cy="241731"/>
            </a:xfrm>
            <a:custGeom>
              <a:avLst/>
              <a:gdLst/>
              <a:ahLst/>
              <a:cxnLst>
                <a:cxn ang="0">
                  <a:pos x="wd2" y="hd2"/>
                </a:cxn>
                <a:cxn ang="5400000">
                  <a:pos x="wd2" y="hd2"/>
                </a:cxn>
                <a:cxn ang="10800000">
                  <a:pos x="wd2" y="hd2"/>
                </a:cxn>
                <a:cxn ang="16200000">
                  <a:pos x="wd2" y="hd2"/>
                </a:cxn>
              </a:cxnLst>
              <a:rect l="0" t="0" r="r" b="b"/>
              <a:pathLst>
                <a:path w="19303" h="21600" extrusionOk="0">
                  <a:moveTo>
                    <a:pt x="18377" y="9503"/>
                  </a:moveTo>
                  <a:cubicBezTo>
                    <a:pt x="20452" y="13797"/>
                    <a:pt x="18939" y="18155"/>
                    <a:pt x="14866" y="21600"/>
                  </a:cubicBezTo>
                  <a:cubicBezTo>
                    <a:pt x="8235" y="19746"/>
                    <a:pt x="2998" y="16393"/>
                    <a:pt x="927" y="12099"/>
                  </a:cubicBezTo>
                  <a:cubicBezTo>
                    <a:pt x="-1148" y="7804"/>
                    <a:pt x="365" y="3447"/>
                    <a:pt x="4438" y="0"/>
                  </a:cubicBezTo>
                  <a:cubicBezTo>
                    <a:pt x="11069" y="1855"/>
                    <a:pt x="16304" y="5208"/>
                    <a:pt x="18377" y="9503"/>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44" name="Shape 1207">
              <a:extLst>
                <a:ext uri="{FF2B5EF4-FFF2-40B4-BE49-F238E27FC236}">
                  <a16:creationId xmlns:a16="http://schemas.microsoft.com/office/drawing/2014/main" id="{1D08406E-179E-43F2-A333-8A7ABDFA4B15}"/>
                </a:ext>
              </a:extLst>
            </p:cNvPr>
            <p:cNvSpPr/>
            <p:nvPr/>
          </p:nvSpPr>
          <p:spPr>
            <a:xfrm>
              <a:off x="219305" y="927745"/>
              <a:ext cx="226834" cy="133176"/>
            </a:xfrm>
            <a:custGeom>
              <a:avLst/>
              <a:gdLst/>
              <a:ahLst/>
              <a:cxnLst>
                <a:cxn ang="0">
                  <a:pos x="wd2" y="hd2"/>
                </a:cxn>
                <a:cxn ang="5400000">
                  <a:pos x="wd2" y="hd2"/>
                </a:cxn>
                <a:cxn ang="10800000">
                  <a:pos x="wd2" y="hd2"/>
                </a:cxn>
                <a:cxn ang="16200000">
                  <a:pos x="wd2" y="hd2"/>
                </a:cxn>
              </a:cxnLst>
              <a:rect l="0" t="0" r="r" b="b"/>
              <a:pathLst>
                <a:path w="21600" h="20009" extrusionOk="0">
                  <a:moveTo>
                    <a:pt x="13058" y="17644"/>
                  </a:moveTo>
                  <a:cubicBezTo>
                    <a:pt x="8765" y="20805"/>
                    <a:pt x="4036" y="20685"/>
                    <a:pt x="0" y="17949"/>
                  </a:cubicBezTo>
                  <a:cubicBezTo>
                    <a:pt x="1264" y="11314"/>
                    <a:pt x="4247" y="5522"/>
                    <a:pt x="8541" y="2364"/>
                  </a:cubicBezTo>
                  <a:cubicBezTo>
                    <a:pt x="12837" y="-795"/>
                    <a:pt x="17564" y="-679"/>
                    <a:pt x="21600" y="2059"/>
                  </a:cubicBezTo>
                  <a:cubicBezTo>
                    <a:pt x="20336" y="8695"/>
                    <a:pt x="17353" y="14484"/>
                    <a:pt x="13058" y="17644"/>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45" name="Shape 1208">
              <a:extLst>
                <a:ext uri="{FF2B5EF4-FFF2-40B4-BE49-F238E27FC236}">
                  <a16:creationId xmlns:a16="http://schemas.microsoft.com/office/drawing/2014/main" id="{B0CB6B1C-4A2A-4857-B734-DFCDD72AFEB4}"/>
                </a:ext>
              </a:extLst>
            </p:cNvPr>
            <p:cNvSpPr/>
            <p:nvPr/>
          </p:nvSpPr>
          <p:spPr>
            <a:xfrm>
              <a:off x="101217" y="826536"/>
              <a:ext cx="133190" cy="226806"/>
            </a:xfrm>
            <a:custGeom>
              <a:avLst/>
              <a:gdLst/>
              <a:ahLst/>
              <a:cxnLst>
                <a:cxn ang="0">
                  <a:pos x="wd2" y="hd2"/>
                </a:cxn>
                <a:cxn ang="5400000">
                  <a:pos x="wd2" y="hd2"/>
                </a:cxn>
                <a:cxn ang="10800000">
                  <a:pos x="wd2" y="hd2"/>
                </a:cxn>
                <a:cxn ang="16200000">
                  <a:pos x="wd2" y="hd2"/>
                </a:cxn>
              </a:cxnLst>
              <a:rect l="0" t="0" r="r" b="b"/>
              <a:pathLst>
                <a:path w="20009" h="21600" extrusionOk="0">
                  <a:moveTo>
                    <a:pt x="17645" y="8541"/>
                  </a:moveTo>
                  <a:cubicBezTo>
                    <a:pt x="20805" y="12835"/>
                    <a:pt x="20686" y="17565"/>
                    <a:pt x="17949" y="21600"/>
                  </a:cubicBezTo>
                  <a:cubicBezTo>
                    <a:pt x="11314" y="20336"/>
                    <a:pt x="5524" y="17352"/>
                    <a:pt x="2365" y="13059"/>
                  </a:cubicBezTo>
                  <a:cubicBezTo>
                    <a:pt x="-795" y="8763"/>
                    <a:pt x="-679" y="4035"/>
                    <a:pt x="2059" y="0"/>
                  </a:cubicBezTo>
                  <a:cubicBezTo>
                    <a:pt x="8696" y="1264"/>
                    <a:pt x="14484" y="4248"/>
                    <a:pt x="17645" y="8541"/>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46" name="Shape 1209">
              <a:extLst>
                <a:ext uri="{FF2B5EF4-FFF2-40B4-BE49-F238E27FC236}">
                  <a16:creationId xmlns:a16="http://schemas.microsoft.com/office/drawing/2014/main" id="{B498AE1C-76CE-437B-B752-1B116BF5531F}"/>
                </a:ext>
              </a:extLst>
            </p:cNvPr>
            <p:cNvSpPr/>
            <p:nvPr/>
          </p:nvSpPr>
          <p:spPr>
            <a:xfrm>
              <a:off x="185565" y="1113294"/>
              <a:ext cx="205040" cy="152553"/>
            </a:xfrm>
            <a:custGeom>
              <a:avLst/>
              <a:gdLst/>
              <a:ahLst/>
              <a:cxnLst>
                <a:cxn ang="0">
                  <a:pos x="wd2" y="hd2"/>
                </a:cxn>
                <a:cxn ang="5400000">
                  <a:pos x="wd2" y="hd2"/>
                </a:cxn>
                <a:cxn ang="10800000">
                  <a:pos x="wd2" y="hd2"/>
                </a:cxn>
                <a:cxn ang="16200000">
                  <a:pos x="wd2" y="hd2"/>
                </a:cxn>
              </a:cxnLst>
              <a:rect l="0" t="0" r="r" b="b"/>
              <a:pathLst>
                <a:path w="21600" h="20006" extrusionOk="0">
                  <a:moveTo>
                    <a:pt x="14191" y="16031"/>
                  </a:moveTo>
                  <a:cubicBezTo>
                    <a:pt x="9898" y="19774"/>
                    <a:pt x="4731" y="20803"/>
                    <a:pt x="0" y="19415"/>
                  </a:cubicBezTo>
                  <a:cubicBezTo>
                    <a:pt x="571" y="13407"/>
                    <a:pt x="3115" y="7718"/>
                    <a:pt x="7409" y="3974"/>
                  </a:cubicBezTo>
                  <a:cubicBezTo>
                    <a:pt x="11702" y="231"/>
                    <a:pt x="16869" y="-797"/>
                    <a:pt x="21600" y="590"/>
                  </a:cubicBezTo>
                  <a:cubicBezTo>
                    <a:pt x="21029" y="6598"/>
                    <a:pt x="18485" y="12288"/>
                    <a:pt x="14191" y="16031"/>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47" name="Shape 1210">
              <a:extLst>
                <a:ext uri="{FF2B5EF4-FFF2-40B4-BE49-F238E27FC236}">
                  <a16:creationId xmlns:a16="http://schemas.microsoft.com/office/drawing/2014/main" id="{58BBBFD9-8AD4-4BFB-94E8-3A8FA3290C8E}"/>
                </a:ext>
              </a:extLst>
            </p:cNvPr>
            <p:cNvSpPr/>
            <p:nvPr/>
          </p:nvSpPr>
          <p:spPr>
            <a:xfrm>
              <a:off x="33739" y="1062690"/>
              <a:ext cx="152570" cy="205021"/>
            </a:xfrm>
            <a:custGeom>
              <a:avLst/>
              <a:gdLst/>
              <a:ahLst/>
              <a:cxnLst>
                <a:cxn ang="0">
                  <a:pos x="wd2" y="hd2"/>
                </a:cxn>
                <a:cxn ang="5400000">
                  <a:pos x="wd2" y="hd2"/>
                </a:cxn>
                <a:cxn ang="10800000">
                  <a:pos x="wd2" y="hd2"/>
                </a:cxn>
                <a:cxn ang="16200000">
                  <a:pos x="wd2" y="hd2"/>
                </a:cxn>
              </a:cxnLst>
              <a:rect l="0" t="0" r="r" b="b"/>
              <a:pathLst>
                <a:path w="20006" h="21600" extrusionOk="0">
                  <a:moveTo>
                    <a:pt x="16031" y="7409"/>
                  </a:moveTo>
                  <a:cubicBezTo>
                    <a:pt x="19774" y="11702"/>
                    <a:pt x="20804" y="16869"/>
                    <a:pt x="19415" y="21600"/>
                  </a:cubicBezTo>
                  <a:cubicBezTo>
                    <a:pt x="13410" y="21029"/>
                    <a:pt x="7717" y="18484"/>
                    <a:pt x="3975" y="14190"/>
                  </a:cubicBezTo>
                  <a:cubicBezTo>
                    <a:pt x="232" y="9898"/>
                    <a:pt x="-796" y="4731"/>
                    <a:pt x="591" y="0"/>
                  </a:cubicBezTo>
                  <a:cubicBezTo>
                    <a:pt x="6598" y="571"/>
                    <a:pt x="12288" y="3115"/>
                    <a:pt x="16031" y="7409"/>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48" name="Shape 1211">
              <a:extLst>
                <a:ext uri="{FF2B5EF4-FFF2-40B4-BE49-F238E27FC236}">
                  <a16:creationId xmlns:a16="http://schemas.microsoft.com/office/drawing/2014/main" id="{D49873DD-CC86-41D9-9819-FA16C634068B}"/>
                </a:ext>
              </a:extLst>
            </p:cNvPr>
            <p:cNvSpPr/>
            <p:nvPr/>
          </p:nvSpPr>
          <p:spPr>
            <a:xfrm>
              <a:off x="168696" y="1315711"/>
              <a:ext cx="177524" cy="177507"/>
            </a:xfrm>
            <a:custGeom>
              <a:avLst/>
              <a:gdLst/>
              <a:ahLst/>
              <a:cxnLst>
                <a:cxn ang="0">
                  <a:pos x="wd2" y="hd2"/>
                </a:cxn>
                <a:cxn ang="5400000">
                  <a:pos x="wd2" y="hd2"/>
                </a:cxn>
                <a:cxn ang="10800000">
                  <a:pos x="wd2" y="hd2"/>
                </a:cxn>
                <a:cxn ang="16200000">
                  <a:pos x="wd2" y="hd2"/>
                </a:cxn>
              </a:cxnLst>
              <a:rect l="0" t="0" r="r" b="b"/>
              <a:pathLst>
                <a:path w="21042" h="21042" extrusionOk="0">
                  <a:moveTo>
                    <a:pt x="15225" y="15226"/>
                  </a:moveTo>
                  <a:cubicBezTo>
                    <a:pt x="11054" y="19397"/>
                    <a:pt x="5491" y="21322"/>
                    <a:pt x="32" y="21010"/>
                  </a:cubicBezTo>
                  <a:cubicBezTo>
                    <a:pt x="-278" y="15551"/>
                    <a:pt x="1647" y="9990"/>
                    <a:pt x="5818" y="5819"/>
                  </a:cubicBezTo>
                  <a:cubicBezTo>
                    <a:pt x="9988" y="1648"/>
                    <a:pt x="15551" y="-278"/>
                    <a:pt x="21010" y="32"/>
                  </a:cubicBezTo>
                  <a:cubicBezTo>
                    <a:pt x="21322" y="5491"/>
                    <a:pt x="19396" y="11054"/>
                    <a:pt x="15225" y="15226"/>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49" name="Shape 1212">
              <a:extLst>
                <a:ext uri="{FF2B5EF4-FFF2-40B4-BE49-F238E27FC236}">
                  <a16:creationId xmlns:a16="http://schemas.microsoft.com/office/drawing/2014/main" id="{EFA2E079-DC9E-4E43-9DBB-0081812E6B23}"/>
                </a:ext>
              </a:extLst>
            </p:cNvPr>
            <p:cNvSpPr/>
            <p:nvPr/>
          </p:nvSpPr>
          <p:spPr>
            <a:xfrm>
              <a:off x="-1" y="1315711"/>
              <a:ext cx="177530" cy="177513"/>
            </a:xfrm>
            <a:custGeom>
              <a:avLst/>
              <a:gdLst/>
              <a:ahLst/>
              <a:cxnLst>
                <a:cxn ang="0">
                  <a:pos x="wd2" y="hd2"/>
                </a:cxn>
                <a:cxn ang="5400000">
                  <a:pos x="wd2" y="hd2"/>
                </a:cxn>
                <a:cxn ang="10800000">
                  <a:pos x="wd2" y="hd2"/>
                </a:cxn>
                <a:cxn ang="16200000">
                  <a:pos x="wd2" y="hd2"/>
                </a:cxn>
              </a:cxnLst>
              <a:rect l="0" t="0" r="r" b="b"/>
              <a:pathLst>
                <a:path w="21044" h="21044" extrusionOk="0">
                  <a:moveTo>
                    <a:pt x="15226" y="5818"/>
                  </a:moveTo>
                  <a:cubicBezTo>
                    <a:pt x="19398" y="9989"/>
                    <a:pt x="21323" y="15552"/>
                    <a:pt x="21012" y="21011"/>
                  </a:cubicBezTo>
                  <a:cubicBezTo>
                    <a:pt x="15552" y="21321"/>
                    <a:pt x="9991" y="19396"/>
                    <a:pt x="5820" y="15224"/>
                  </a:cubicBezTo>
                  <a:cubicBezTo>
                    <a:pt x="1648" y="11053"/>
                    <a:pt x="-277" y="5492"/>
                    <a:pt x="33" y="32"/>
                  </a:cubicBezTo>
                  <a:cubicBezTo>
                    <a:pt x="5492" y="-279"/>
                    <a:pt x="11055" y="1646"/>
                    <a:pt x="15226" y="5818"/>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50" name="Shape 1213">
              <a:extLst>
                <a:ext uri="{FF2B5EF4-FFF2-40B4-BE49-F238E27FC236}">
                  <a16:creationId xmlns:a16="http://schemas.microsoft.com/office/drawing/2014/main" id="{91E02BDF-6394-4EDC-8CDF-903FDE448514}"/>
                </a:ext>
              </a:extLst>
            </p:cNvPr>
            <p:cNvSpPr/>
            <p:nvPr/>
          </p:nvSpPr>
          <p:spPr>
            <a:xfrm>
              <a:off x="202435" y="1501259"/>
              <a:ext cx="152567" cy="205013"/>
            </a:xfrm>
            <a:custGeom>
              <a:avLst/>
              <a:gdLst/>
              <a:ahLst/>
              <a:cxnLst>
                <a:cxn ang="0">
                  <a:pos x="wd2" y="hd2"/>
                </a:cxn>
                <a:cxn ang="5400000">
                  <a:pos x="wd2" y="hd2"/>
                </a:cxn>
                <a:cxn ang="10800000">
                  <a:pos x="wd2" y="hd2"/>
                </a:cxn>
                <a:cxn ang="16200000">
                  <a:pos x="wd2" y="hd2"/>
                </a:cxn>
              </a:cxnLst>
              <a:rect l="0" t="0" r="r" b="b"/>
              <a:pathLst>
                <a:path w="20006" h="21600" extrusionOk="0">
                  <a:moveTo>
                    <a:pt x="16031" y="14191"/>
                  </a:moveTo>
                  <a:cubicBezTo>
                    <a:pt x="12288" y="18485"/>
                    <a:pt x="6598" y="21031"/>
                    <a:pt x="590" y="21600"/>
                  </a:cubicBezTo>
                  <a:cubicBezTo>
                    <a:pt x="-797" y="16870"/>
                    <a:pt x="233" y="11703"/>
                    <a:pt x="3975" y="7409"/>
                  </a:cubicBezTo>
                  <a:cubicBezTo>
                    <a:pt x="7718" y="3115"/>
                    <a:pt x="13407" y="570"/>
                    <a:pt x="19416" y="0"/>
                  </a:cubicBezTo>
                  <a:cubicBezTo>
                    <a:pt x="20803" y="4731"/>
                    <a:pt x="19774" y="9897"/>
                    <a:pt x="16031" y="14191"/>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51" name="Shape 1214">
              <a:extLst>
                <a:ext uri="{FF2B5EF4-FFF2-40B4-BE49-F238E27FC236}">
                  <a16:creationId xmlns:a16="http://schemas.microsoft.com/office/drawing/2014/main" id="{C70FCCE9-22BE-4421-8962-AB222234669B}"/>
                </a:ext>
              </a:extLst>
            </p:cNvPr>
            <p:cNvSpPr/>
            <p:nvPr/>
          </p:nvSpPr>
          <p:spPr>
            <a:xfrm>
              <a:off x="0" y="1568732"/>
              <a:ext cx="205039" cy="152557"/>
            </a:xfrm>
            <a:custGeom>
              <a:avLst/>
              <a:gdLst/>
              <a:ahLst/>
              <a:cxnLst>
                <a:cxn ang="0">
                  <a:pos x="wd2" y="hd2"/>
                </a:cxn>
                <a:cxn ang="5400000">
                  <a:pos x="wd2" y="hd2"/>
                </a:cxn>
                <a:cxn ang="10800000">
                  <a:pos x="wd2" y="hd2"/>
                </a:cxn>
                <a:cxn ang="16200000">
                  <a:pos x="wd2" y="hd2"/>
                </a:cxn>
              </a:cxnLst>
              <a:rect l="0" t="0" r="r" b="b"/>
              <a:pathLst>
                <a:path w="21600" h="20007" extrusionOk="0">
                  <a:moveTo>
                    <a:pt x="14190" y="3975"/>
                  </a:moveTo>
                  <a:cubicBezTo>
                    <a:pt x="18484" y="7718"/>
                    <a:pt x="21029" y="13407"/>
                    <a:pt x="21600" y="19416"/>
                  </a:cubicBezTo>
                  <a:cubicBezTo>
                    <a:pt x="16869" y="20803"/>
                    <a:pt x="11702" y="19775"/>
                    <a:pt x="7409" y="16031"/>
                  </a:cubicBezTo>
                  <a:cubicBezTo>
                    <a:pt x="3115" y="12288"/>
                    <a:pt x="571" y="6597"/>
                    <a:pt x="0" y="590"/>
                  </a:cubicBezTo>
                  <a:cubicBezTo>
                    <a:pt x="4731" y="-797"/>
                    <a:pt x="9897" y="231"/>
                    <a:pt x="14190" y="3975"/>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52" name="Shape 1215">
              <a:extLst>
                <a:ext uri="{FF2B5EF4-FFF2-40B4-BE49-F238E27FC236}">
                  <a16:creationId xmlns:a16="http://schemas.microsoft.com/office/drawing/2014/main" id="{EBF9BF88-7258-4426-A2C9-9FCE9163A0E3}"/>
                </a:ext>
              </a:extLst>
            </p:cNvPr>
            <p:cNvSpPr/>
            <p:nvPr/>
          </p:nvSpPr>
          <p:spPr>
            <a:xfrm>
              <a:off x="269913" y="1686809"/>
              <a:ext cx="133190" cy="226831"/>
            </a:xfrm>
            <a:custGeom>
              <a:avLst/>
              <a:gdLst/>
              <a:ahLst/>
              <a:cxnLst>
                <a:cxn ang="0">
                  <a:pos x="wd2" y="hd2"/>
                </a:cxn>
                <a:cxn ang="5400000">
                  <a:pos x="wd2" y="hd2"/>
                </a:cxn>
                <a:cxn ang="10800000">
                  <a:pos x="wd2" y="hd2"/>
                </a:cxn>
                <a:cxn ang="16200000">
                  <a:pos x="wd2" y="hd2"/>
                </a:cxn>
              </a:cxnLst>
              <a:rect l="0" t="0" r="r" b="b"/>
              <a:pathLst>
                <a:path w="20009" h="21600" extrusionOk="0">
                  <a:moveTo>
                    <a:pt x="17645" y="13057"/>
                  </a:moveTo>
                  <a:cubicBezTo>
                    <a:pt x="14488" y="17352"/>
                    <a:pt x="8696" y="20334"/>
                    <a:pt x="2059" y="21600"/>
                  </a:cubicBezTo>
                  <a:cubicBezTo>
                    <a:pt x="-679" y="17564"/>
                    <a:pt x="-795" y="12836"/>
                    <a:pt x="2365" y="8541"/>
                  </a:cubicBezTo>
                  <a:cubicBezTo>
                    <a:pt x="5524" y="4248"/>
                    <a:pt x="11315" y="1264"/>
                    <a:pt x="17949" y="0"/>
                  </a:cubicBezTo>
                  <a:cubicBezTo>
                    <a:pt x="20686" y="4036"/>
                    <a:pt x="20805" y="8764"/>
                    <a:pt x="17645" y="13057"/>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53" name="Shape 1216">
              <a:extLst>
                <a:ext uri="{FF2B5EF4-FFF2-40B4-BE49-F238E27FC236}">
                  <a16:creationId xmlns:a16="http://schemas.microsoft.com/office/drawing/2014/main" id="{821019FC-CF20-4D34-B96F-0BAAF277F51E}"/>
                </a:ext>
              </a:extLst>
            </p:cNvPr>
            <p:cNvSpPr/>
            <p:nvPr/>
          </p:nvSpPr>
          <p:spPr>
            <a:xfrm>
              <a:off x="50608" y="1804886"/>
              <a:ext cx="226844" cy="133172"/>
            </a:xfrm>
            <a:custGeom>
              <a:avLst/>
              <a:gdLst/>
              <a:ahLst/>
              <a:cxnLst>
                <a:cxn ang="0">
                  <a:pos x="wd2" y="hd2"/>
                </a:cxn>
                <a:cxn ang="5400000">
                  <a:pos x="wd2" y="hd2"/>
                </a:cxn>
                <a:cxn ang="10800000">
                  <a:pos x="wd2" y="hd2"/>
                </a:cxn>
                <a:cxn ang="16200000">
                  <a:pos x="wd2" y="hd2"/>
                </a:cxn>
              </a:cxnLst>
              <a:rect l="0" t="0" r="r" b="b"/>
              <a:pathLst>
                <a:path w="21600" h="20009" extrusionOk="0">
                  <a:moveTo>
                    <a:pt x="13058" y="2365"/>
                  </a:moveTo>
                  <a:cubicBezTo>
                    <a:pt x="17351" y="5523"/>
                    <a:pt x="20334" y="11312"/>
                    <a:pt x="21600" y="17950"/>
                  </a:cubicBezTo>
                  <a:cubicBezTo>
                    <a:pt x="17564" y="20688"/>
                    <a:pt x="12836" y="20804"/>
                    <a:pt x="8541" y="17646"/>
                  </a:cubicBezTo>
                  <a:cubicBezTo>
                    <a:pt x="4247" y="14485"/>
                    <a:pt x="1264" y="8693"/>
                    <a:pt x="0" y="2060"/>
                  </a:cubicBezTo>
                  <a:cubicBezTo>
                    <a:pt x="4035" y="-677"/>
                    <a:pt x="8764" y="-796"/>
                    <a:pt x="13058" y="2365"/>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54" name="Shape 1217">
              <a:extLst>
                <a:ext uri="{FF2B5EF4-FFF2-40B4-BE49-F238E27FC236}">
                  <a16:creationId xmlns:a16="http://schemas.microsoft.com/office/drawing/2014/main" id="{002D2924-F24C-4F3F-8438-5897F606B302}"/>
                </a:ext>
              </a:extLst>
            </p:cNvPr>
            <p:cNvSpPr/>
            <p:nvPr/>
          </p:nvSpPr>
          <p:spPr>
            <a:xfrm>
              <a:off x="354261" y="1872358"/>
              <a:ext cx="119909" cy="241739"/>
            </a:xfrm>
            <a:custGeom>
              <a:avLst/>
              <a:gdLst/>
              <a:ahLst/>
              <a:cxnLst>
                <a:cxn ang="0">
                  <a:pos x="wd2" y="hd2"/>
                </a:cxn>
                <a:cxn ang="5400000">
                  <a:pos x="wd2" y="hd2"/>
                </a:cxn>
                <a:cxn ang="10800000">
                  <a:pos x="wd2" y="hd2"/>
                </a:cxn>
                <a:cxn ang="16200000">
                  <a:pos x="wd2" y="hd2"/>
                </a:cxn>
              </a:cxnLst>
              <a:rect l="0" t="0" r="r" b="b"/>
              <a:pathLst>
                <a:path w="19306" h="21600" extrusionOk="0">
                  <a:moveTo>
                    <a:pt x="18380" y="12097"/>
                  </a:moveTo>
                  <a:cubicBezTo>
                    <a:pt x="16308" y="16391"/>
                    <a:pt x="11070" y="19745"/>
                    <a:pt x="4438" y="21600"/>
                  </a:cubicBezTo>
                  <a:cubicBezTo>
                    <a:pt x="364" y="18153"/>
                    <a:pt x="-1148" y="13796"/>
                    <a:pt x="926" y="9503"/>
                  </a:cubicBezTo>
                  <a:cubicBezTo>
                    <a:pt x="2999" y="5208"/>
                    <a:pt x="8235" y="1855"/>
                    <a:pt x="14869" y="0"/>
                  </a:cubicBezTo>
                  <a:cubicBezTo>
                    <a:pt x="18943" y="3446"/>
                    <a:pt x="20452" y="7804"/>
                    <a:pt x="18380" y="12097"/>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55" name="Shape 1218">
              <a:extLst>
                <a:ext uri="{FF2B5EF4-FFF2-40B4-BE49-F238E27FC236}">
                  <a16:creationId xmlns:a16="http://schemas.microsoft.com/office/drawing/2014/main" id="{C856CA68-5317-4834-B127-71CDBE1B1EE3}"/>
                </a:ext>
              </a:extLst>
            </p:cNvPr>
            <p:cNvSpPr/>
            <p:nvPr/>
          </p:nvSpPr>
          <p:spPr>
            <a:xfrm>
              <a:off x="151826" y="2024171"/>
              <a:ext cx="241761" cy="119907"/>
            </a:xfrm>
            <a:custGeom>
              <a:avLst/>
              <a:gdLst/>
              <a:ahLst/>
              <a:cxnLst>
                <a:cxn ang="0">
                  <a:pos x="wd2" y="hd2"/>
                </a:cxn>
                <a:cxn ang="5400000">
                  <a:pos x="wd2" y="hd2"/>
                </a:cxn>
                <a:cxn ang="10800000">
                  <a:pos x="wd2" y="hd2"/>
                </a:cxn>
                <a:cxn ang="16200000">
                  <a:pos x="wd2" y="hd2"/>
                </a:cxn>
              </a:cxnLst>
              <a:rect l="0" t="0" r="r" b="b"/>
              <a:pathLst>
                <a:path w="21600" h="19306" extrusionOk="0">
                  <a:moveTo>
                    <a:pt x="12097" y="925"/>
                  </a:moveTo>
                  <a:cubicBezTo>
                    <a:pt x="16391" y="2999"/>
                    <a:pt x="19745" y="8235"/>
                    <a:pt x="21600" y="14868"/>
                  </a:cubicBezTo>
                  <a:cubicBezTo>
                    <a:pt x="18154" y="18942"/>
                    <a:pt x="13796" y="20454"/>
                    <a:pt x="9502" y="18380"/>
                  </a:cubicBezTo>
                  <a:cubicBezTo>
                    <a:pt x="5208" y="16306"/>
                    <a:pt x="1854" y="11070"/>
                    <a:pt x="0" y="4437"/>
                  </a:cubicBezTo>
                  <a:cubicBezTo>
                    <a:pt x="3446" y="363"/>
                    <a:pt x="7803" y="-1146"/>
                    <a:pt x="12097" y="925"/>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56" name="Shape 1219">
              <a:extLst>
                <a:ext uri="{FF2B5EF4-FFF2-40B4-BE49-F238E27FC236}">
                  <a16:creationId xmlns:a16="http://schemas.microsoft.com/office/drawing/2014/main" id="{6B606710-0D14-44F3-A768-2BE23FDE2957}"/>
                </a:ext>
              </a:extLst>
            </p:cNvPr>
            <p:cNvSpPr/>
            <p:nvPr/>
          </p:nvSpPr>
          <p:spPr>
            <a:xfrm>
              <a:off x="489218" y="2041041"/>
              <a:ext cx="113096" cy="249299"/>
            </a:xfrm>
            <a:custGeom>
              <a:avLst/>
              <a:gdLst/>
              <a:ahLst/>
              <a:cxnLst>
                <a:cxn ang="0">
                  <a:pos x="wd2" y="hd2"/>
                </a:cxn>
                <a:cxn ang="5400000">
                  <a:pos x="wd2" y="hd2"/>
                </a:cxn>
                <a:cxn ang="10800000">
                  <a:pos x="wd2" y="hd2"/>
                </a:cxn>
                <a:cxn ang="16200000">
                  <a:pos x="wd2" y="hd2"/>
                </a:cxn>
              </a:cxnLst>
              <a:rect l="0" t="0" r="r" b="b"/>
              <a:pathLst>
                <a:path w="20275" h="21600" extrusionOk="0">
                  <a:moveTo>
                    <a:pt x="20159" y="11224"/>
                  </a:moveTo>
                  <a:cubicBezTo>
                    <a:pt x="19381" y="15518"/>
                    <a:pt x="14809" y="19211"/>
                    <a:pt x="8183" y="21600"/>
                  </a:cubicBezTo>
                  <a:cubicBezTo>
                    <a:pt x="2515" y="18691"/>
                    <a:pt x="-664" y="14672"/>
                    <a:pt x="117" y="10376"/>
                  </a:cubicBezTo>
                  <a:cubicBezTo>
                    <a:pt x="894" y="6083"/>
                    <a:pt x="5467" y="2391"/>
                    <a:pt x="12093" y="0"/>
                  </a:cubicBezTo>
                  <a:cubicBezTo>
                    <a:pt x="17761" y="2910"/>
                    <a:pt x="20936" y="6931"/>
                    <a:pt x="20159" y="11224"/>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57" name="Shape 1220">
              <a:extLst>
                <a:ext uri="{FF2B5EF4-FFF2-40B4-BE49-F238E27FC236}">
                  <a16:creationId xmlns:a16="http://schemas.microsoft.com/office/drawing/2014/main" id="{CE68B1C7-76F4-4560-81FF-3F3D807D7CE1}"/>
                </a:ext>
              </a:extLst>
            </p:cNvPr>
            <p:cNvSpPr/>
            <p:nvPr/>
          </p:nvSpPr>
          <p:spPr>
            <a:xfrm>
              <a:off x="269913" y="2226589"/>
              <a:ext cx="249331" cy="113098"/>
            </a:xfrm>
            <a:custGeom>
              <a:avLst/>
              <a:gdLst/>
              <a:ahLst/>
              <a:cxnLst>
                <a:cxn ang="0">
                  <a:pos x="wd2" y="hd2"/>
                </a:cxn>
                <a:cxn ang="5400000">
                  <a:pos x="wd2" y="hd2"/>
                </a:cxn>
                <a:cxn ang="10800000">
                  <a:pos x="wd2" y="hd2"/>
                </a:cxn>
                <a:cxn ang="16200000">
                  <a:pos x="wd2" y="hd2"/>
                </a:cxn>
              </a:cxnLst>
              <a:rect l="0" t="0" r="r" b="b"/>
              <a:pathLst>
                <a:path w="21600" h="20276" extrusionOk="0">
                  <a:moveTo>
                    <a:pt x="11224" y="117"/>
                  </a:moveTo>
                  <a:cubicBezTo>
                    <a:pt x="15517" y="893"/>
                    <a:pt x="19210" y="5465"/>
                    <a:pt x="21600" y="12092"/>
                  </a:cubicBezTo>
                  <a:cubicBezTo>
                    <a:pt x="18690" y="17759"/>
                    <a:pt x="14671" y="20937"/>
                    <a:pt x="10376" y="20160"/>
                  </a:cubicBezTo>
                  <a:cubicBezTo>
                    <a:pt x="6082" y="19381"/>
                    <a:pt x="2391" y="14809"/>
                    <a:pt x="0" y="8182"/>
                  </a:cubicBezTo>
                  <a:cubicBezTo>
                    <a:pt x="2909" y="2515"/>
                    <a:pt x="6930" y="-663"/>
                    <a:pt x="11224" y="117"/>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58" name="Shape 1221">
              <a:extLst>
                <a:ext uri="{FF2B5EF4-FFF2-40B4-BE49-F238E27FC236}">
                  <a16:creationId xmlns:a16="http://schemas.microsoft.com/office/drawing/2014/main" id="{2B38D5C2-F6A4-432A-8702-30914E47C43A}"/>
                </a:ext>
              </a:extLst>
            </p:cNvPr>
            <p:cNvSpPr/>
            <p:nvPr/>
          </p:nvSpPr>
          <p:spPr>
            <a:xfrm>
              <a:off x="624176" y="2192852"/>
              <a:ext cx="113106" cy="249299"/>
            </a:xfrm>
            <a:custGeom>
              <a:avLst/>
              <a:gdLst/>
              <a:ahLst/>
              <a:cxnLst>
                <a:cxn ang="0">
                  <a:pos x="wd2" y="hd2"/>
                </a:cxn>
                <a:cxn ang="5400000">
                  <a:pos x="wd2" y="hd2"/>
                </a:cxn>
                <a:cxn ang="10800000">
                  <a:pos x="wd2" y="hd2"/>
                </a:cxn>
                <a:cxn ang="16200000">
                  <a:pos x="wd2" y="hd2"/>
                </a:cxn>
              </a:cxnLst>
              <a:rect l="0" t="0" r="r" b="b"/>
              <a:pathLst>
                <a:path w="20277" h="21600" extrusionOk="0">
                  <a:moveTo>
                    <a:pt x="20161" y="10376"/>
                  </a:moveTo>
                  <a:cubicBezTo>
                    <a:pt x="20938" y="14671"/>
                    <a:pt x="17763" y="18691"/>
                    <a:pt x="12095" y="21600"/>
                  </a:cubicBezTo>
                  <a:cubicBezTo>
                    <a:pt x="5465" y="19209"/>
                    <a:pt x="896" y="15518"/>
                    <a:pt x="116" y="11224"/>
                  </a:cubicBezTo>
                  <a:cubicBezTo>
                    <a:pt x="-662" y="6931"/>
                    <a:pt x="2517" y="2910"/>
                    <a:pt x="8185" y="0"/>
                  </a:cubicBezTo>
                  <a:cubicBezTo>
                    <a:pt x="14811" y="2389"/>
                    <a:pt x="19383" y="6083"/>
                    <a:pt x="20161" y="10376"/>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59" name="Shape 1222">
              <a:extLst>
                <a:ext uri="{FF2B5EF4-FFF2-40B4-BE49-F238E27FC236}">
                  <a16:creationId xmlns:a16="http://schemas.microsoft.com/office/drawing/2014/main" id="{F449EEE4-5D34-43CB-9950-62C6AD665938}"/>
                </a:ext>
              </a:extLst>
            </p:cNvPr>
            <p:cNvSpPr/>
            <p:nvPr/>
          </p:nvSpPr>
          <p:spPr>
            <a:xfrm>
              <a:off x="438610" y="2395270"/>
              <a:ext cx="249330" cy="113093"/>
            </a:xfrm>
            <a:custGeom>
              <a:avLst/>
              <a:gdLst/>
              <a:ahLst/>
              <a:cxnLst>
                <a:cxn ang="0">
                  <a:pos x="wd2" y="hd2"/>
                </a:cxn>
                <a:cxn ang="5400000">
                  <a:pos x="wd2" y="hd2"/>
                </a:cxn>
                <a:cxn ang="10800000">
                  <a:pos x="wd2" y="hd2"/>
                </a:cxn>
                <a:cxn ang="16200000">
                  <a:pos x="wd2" y="hd2"/>
                </a:cxn>
              </a:cxnLst>
              <a:rect l="0" t="0" r="r" b="b"/>
              <a:pathLst>
                <a:path w="21600" h="20278" extrusionOk="0">
                  <a:moveTo>
                    <a:pt x="10376" y="116"/>
                  </a:moveTo>
                  <a:cubicBezTo>
                    <a:pt x="14670" y="-661"/>
                    <a:pt x="18691" y="2514"/>
                    <a:pt x="21600" y="8182"/>
                  </a:cubicBezTo>
                  <a:cubicBezTo>
                    <a:pt x="19209" y="14810"/>
                    <a:pt x="15518" y="19382"/>
                    <a:pt x="11224" y="20162"/>
                  </a:cubicBezTo>
                  <a:cubicBezTo>
                    <a:pt x="6929" y="20939"/>
                    <a:pt x="2910" y="17761"/>
                    <a:pt x="0" y="12093"/>
                  </a:cubicBezTo>
                  <a:cubicBezTo>
                    <a:pt x="2389" y="5465"/>
                    <a:pt x="6083" y="893"/>
                    <a:pt x="10376" y="116"/>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60" name="Shape 1223">
              <a:extLst>
                <a:ext uri="{FF2B5EF4-FFF2-40B4-BE49-F238E27FC236}">
                  <a16:creationId xmlns:a16="http://schemas.microsoft.com/office/drawing/2014/main" id="{07F1EB0D-8830-4004-A27B-6E61AEE675BC}"/>
                </a:ext>
              </a:extLst>
            </p:cNvPr>
            <p:cNvSpPr/>
            <p:nvPr/>
          </p:nvSpPr>
          <p:spPr>
            <a:xfrm>
              <a:off x="792872" y="2310928"/>
              <a:ext cx="119908" cy="241755"/>
            </a:xfrm>
            <a:custGeom>
              <a:avLst/>
              <a:gdLst/>
              <a:ahLst/>
              <a:cxnLst>
                <a:cxn ang="0">
                  <a:pos x="wd2" y="hd2"/>
                </a:cxn>
                <a:cxn ang="5400000">
                  <a:pos x="wd2" y="hd2"/>
                </a:cxn>
                <a:cxn ang="10800000">
                  <a:pos x="wd2" y="hd2"/>
                </a:cxn>
                <a:cxn ang="16200000">
                  <a:pos x="wd2" y="hd2"/>
                </a:cxn>
              </a:cxnLst>
              <a:rect l="0" t="0" r="r" b="b"/>
              <a:pathLst>
                <a:path w="19304" h="21600" extrusionOk="0">
                  <a:moveTo>
                    <a:pt x="18378" y="9502"/>
                  </a:moveTo>
                  <a:cubicBezTo>
                    <a:pt x="20451" y="13797"/>
                    <a:pt x="18941" y="18153"/>
                    <a:pt x="14867" y="21600"/>
                  </a:cubicBezTo>
                  <a:cubicBezTo>
                    <a:pt x="8235" y="19744"/>
                    <a:pt x="2998" y="16391"/>
                    <a:pt x="926" y="12098"/>
                  </a:cubicBezTo>
                  <a:cubicBezTo>
                    <a:pt x="-1149" y="7803"/>
                    <a:pt x="364" y="3447"/>
                    <a:pt x="4438" y="0"/>
                  </a:cubicBezTo>
                  <a:cubicBezTo>
                    <a:pt x="11070" y="1856"/>
                    <a:pt x="16306" y="5209"/>
                    <a:pt x="18378" y="9502"/>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61" name="Shape 1224">
              <a:extLst>
                <a:ext uri="{FF2B5EF4-FFF2-40B4-BE49-F238E27FC236}">
                  <a16:creationId xmlns:a16="http://schemas.microsoft.com/office/drawing/2014/main" id="{8912301E-C9FD-4473-BE60-0842DACD0DB6}"/>
                </a:ext>
              </a:extLst>
            </p:cNvPr>
            <p:cNvSpPr/>
            <p:nvPr/>
          </p:nvSpPr>
          <p:spPr>
            <a:xfrm>
              <a:off x="641045" y="2530213"/>
              <a:ext cx="241761" cy="119897"/>
            </a:xfrm>
            <a:custGeom>
              <a:avLst/>
              <a:gdLst/>
              <a:ahLst/>
              <a:cxnLst>
                <a:cxn ang="0">
                  <a:pos x="wd2" y="hd2"/>
                </a:cxn>
                <a:cxn ang="5400000">
                  <a:pos x="wd2" y="hd2"/>
                </a:cxn>
                <a:cxn ang="10800000">
                  <a:pos x="wd2" y="hd2"/>
                </a:cxn>
                <a:cxn ang="16200000">
                  <a:pos x="wd2" y="hd2"/>
                </a:cxn>
              </a:cxnLst>
              <a:rect l="0" t="0" r="r" b="b"/>
              <a:pathLst>
                <a:path w="21600" h="19304" extrusionOk="0">
                  <a:moveTo>
                    <a:pt x="9503" y="925"/>
                  </a:moveTo>
                  <a:cubicBezTo>
                    <a:pt x="13797" y="-1146"/>
                    <a:pt x="18154" y="363"/>
                    <a:pt x="21600" y="4437"/>
                  </a:cubicBezTo>
                  <a:cubicBezTo>
                    <a:pt x="19746" y="11070"/>
                    <a:pt x="16392" y="16306"/>
                    <a:pt x="12098" y="18377"/>
                  </a:cubicBezTo>
                  <a:cubicBezTo>
                    <a:pt x="7804" y="20454"/>
                    <a:pt x="3446" y="18940"/>
                    <a:pt x="0" y="14866"/>
                  </a:cubicBezTo>
                  <a:cubicBezTo>
                    <a:pt x="1855" y="8235"/>
                    <a:pt x="5209" y="3002"/>
                    <a:pt x="9503" y="925"/>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62" name="Shape 1225">
              <a:extLst>
                <a:ext uri="{FF2B5EF4-FFF2-40B4-BE49-F238E27FC236}">
                  <a16:creationId xmlns:a16="http://schemas.microsoft.com/office/drawing/2014/main" id="{E8E5B5C4-F77D-4296-B2F7-2D0D83D5E5DC}"/>
                </a:ext>
              </a:extLst>
            </p:cNvPr>
            <p:cNvSpPr/>
            <p:nvPr/>
          </p:nvSpPr>
          <p:spPr>
            <a:xfrm>
              <a:off x="978437" y="2412139"/>
              <a:ext cx="133190" cy="226831"/>
            </a:xfrm>
            <a:custGeom>
              <a:avLst/>
              <a:gdLst/>
              <a:ahLst/>
              <a:cxnLst>
                <a:cxn ang="0">
                  <a:pos x="wd2" y="hd2"/>
                </a:cxn>
                <a:cxn ang="5400000">
                  <a:pos x="wd2" y="hd2"/>
                </a:cxn>
                <a:cxn ang="10800000">
                  <a:pos x="wd2" y="hd2"/>
                </a:cxn>
                <a:cxn ang="16200000">
                  <a:pos x="wd2" y="hd2"/>
                </a:cxn>
              </a:cxnLst>
              <a:rect l="0" t="0" r="r" b="b"/>
              <a:pathLst>
                <a:path w="20008" h="21600" extrusionOk="0">
                  <a:moveTo>
                    <a:pt x="17645" y="8543"/>
                  </a:moveTo>
                  <a:cubicBezTo>
                    <a:pt x="20805" y="12836"/>
                    <a:pt x="20685" y="17564"/>
                    <a:pt x="17948" y="21600"/>
                  </a:cubicBezTo>
                  <a:cubicBezTo>
                    <a:pt x="11314" y="20336"/>
                    <a:pt x="5523" y="17352"/>
                    <a:pt x="2365" y="13059"/>
                  </a:cubicBezTo>
                  <a:cubicBezTo>
                    <a:pt x="-795" y="8764"/>
                    <a:pt x="-677" y="4036"/>
                    <a:pt x="2060" y="0"/>
                  </a:cubicBezTo>
                  <a:cubicBezTo>
                    <a:pt x="8696" y="1266"/>
                    <a:pt x="14484" y="4248"/>
                    <a:pt x="17645" y="8543"/>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63" name="Shape 1226">
              <a:extLst>
                <a:ext uri="{FF2B5EF4-FFF2-40B4-BE49-F238E27FC236}">
                  <a16:creationId xmlns:a16="http://schemas.microsoft.com/office/drawing/2014/main" id="{EFA318E5-3BE3-40CE-A847-07093D6B33B8}"/>
                </a:ext>
              </a:extLst>
            </p:cNvPr>
            <p:cNvSpPr/>
            <p:nvPr/>
          </p:nvSpPr>
          <p:spPr>
            <a:xfrm>
              <a:off x="877220" y="2614555"/>
              <a:ext cx="226827" cy="133188"/>
            </a:xfrm>
            <a:custGeom>
              <a:avLst/>
              <a:gdLst/>
              <a:ahLst/>
              <a:cxnLst>
                <a:cxn ang="0">
                  <a:pos x="wd2" y="hd2"/>
                </a:cxn>
                <a:cxn ang="5400000">
                  <a:pos x="wd2" y="hd2"/>
                </a:cxn>
                <a:cxn ang="10800000">
                  <a:pos x="wd2" y="hd2"/>
                </a:cxn>
                <a:cxn ang="16200000">
                  <a:pos x="wd2" y="hd2"/>
                </a:cxn>
              </a:cxnLst>
              <a:rect l="0" t="0" r="r" b="b"/>
              <a:pathLst>
                <a:path w="21600" h="20010" extrusionOk="0">
                  <a:moveTo>
                    <a:pt x="8541" y="2364"/>
                  </a:moveTo>
                  <a:cubicBezTo>
                    <a:pt x="12835" y="-796"/>
                    <a:pt x="17565" y="-677"/>
                    <a:pt x="21600" y="2060"/>
                  </a:cubicBezTo>
                  <a:cubicBezTo>
                    <a:pt x="20336" y="8695"/>
                    <a:pt x="17352" y="14486"/>
                    <a:pt x="13059" y="17646"/>
                  </a:cubicBezTo>
                  <a:cubicBezTo>
                    <a:pt x="8763" y="20804"/>
                    <a:pt x="4036" y="20688"/>
                    <a:pt x="0" y="17951"/>
                  </a:cubicBezTo>
                  <a:cubicBezTo>
                    <a:pt x="1264" y="11313"/>
                    <a:pt x="4248" y="5522"/>
                    <a:pt x="8541" y="2364"/>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64" name="Shape 1227">
              <a:extLst>
                <a:ext uri="{FF2B5EF4-FFF2-40B4-BE49-F238E27FC236}">
                  <a16:creationId xmlns:a16="http://schemas.microsoft.com/office/drawing/2014/main" id="{0C94566A-25A2-4BA9-A5AA-2A30879C64CA}"/>
                </a:ext>
              </a:extLst>
            </p:cNvPr>
            <p:cNvSpPr/>
            <p:nvPr/>
          </p:nvSpPr>
          <p:spPr>
            <a:xfrm>
              <a:off x="1130264" y="50604"/>
              <a:ext cx="235196" cy="125751"/>
            </a:xfrm>
            <a:custGeom>
              <a:avLst/>
              <a:gdLst/>
              <a:ahLst/>
              <a:cxnLst>
                <a:cxn ang="0">
                  <a:pos x="wd2" y="hd2"/>
                </a:cxn>
                <a:cxn ang="5400000">
                  <a:pos x="wd2" y="hd2"/>
                </a:cxn>
                <a:cxn ang="10800000">
                  <a:pos x="wd2" y="hd2"/>
                </a:cxn>
                <a:cxn ang="16200000">
                  <a:pos x="wd2" y="hd2"/>
                </a:cxn>
              </a:cxnLst>
              <a:rect l="0" t="0" r="r" b="b"/>
              <a:pathLst>
                <a:path w="21600" h="19473" extrusionOk="0">
                  <a:moveTo>
                    <a:pt x="12563" y="17902"/>
                  </a:moveTo>
                  <a:cubicBezTo>
                    <a:pt x="8268" y="20538"/>
                    <a:pt x="3732" y="19746"/>
                    <a:pt x="0" y="16366"/>
                  </a:cubicBezTo>
                  <a:cubicBezTo>
                    <a:pt x="1569" y="9728"/>
                    <a:pt x="4744" y="4207"/>
                    <a:pt x="9039" y="1571"/>
                  </a:cubicBezTo>
                  <a:cubicBezTo>
                    <a:pt x="13332" y="-1062"/>
                    <a:pt x="17869" y="-274"/>
                    <a:pt x="21600" y="3109"/>
                  </a:cubicBezTo>
                  <a:cubicBezTo>
                    <a:pt x="20030" y="9744"/>
                    <a:pt x="16858" y="15266"/>
                    <a:pt x="12563" y="17902"/>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65" name="Shape 1228">
              <a:extLst>
                <a:ext uri="{FF2B5EF4-FFF2-40B4-BE49-F238E27FC236}">
                  <a16:creationId xmlns:a16="http://schemas.microsoft.com/office/drawing/2014/main" id="{02F45EF0-EFD9-4191-858E-FD78BBAC791E}"/>
                </a:ext>
              </a:extLst>
            </p:cNvPr>
            <p:cNvSpPr/>
            <p:nvPr/>
          </p:nvSpPr>
          <p:spPr>
            <a:xfrm>
              <a:off x="151826" y="118076"/>
              <a:ext cx="1615861" cy="2895861"/>
            </a:xfrm>
            <a:custGeom>
              <a:avLst/>
              <a:gdLst/>
              <a:ahLst/>
              <a:cxnLst>
                <a:cxn ang="0">
                  <a:pos x="wd2" y="hd2"/>
                </a:cxn>
                <a:cxn ang="5400000">
                  <a:pos x="wd2" y="hd2"/>
                </a:cxn>
                <a:cxn ang="10800000">
                  <a:pos x="wd2" y="hd2"/>
                </a:cxn>
                <a:cxn ang="16200000">
                  <a:pos x="wd2" y="hd2"/>
                </a:cxn>
              </a:cxnLst>
              <a:rect l="0" t="0" r="r" b="b"/>
              <a:pathLst>
                <a:path w="21600" h="21600" extrusionOk="0">
                  <a:moveTo>
                    <a:pt x="20507" y="21600"/>
                  </a:moveTo>
                  <a:cubicBezTo>
                    <a:pt x="17450" y="19913"/>
                    <a:pt x="14609" y="19247"/>
                    <a:pt x="12507" y="18850"/>
                  </a:cubicBezTo>
                  <a:cubicBezTo>
                    <a:pt x="12305" y="18812"/>
                    <a:pt x="12117" y="18776"/>
                    <a:pt x="11946" y="18743"/>
                  </a:cubicBezTo>
                  <a:cubicBezTo>
                    <a:pt x="4801" y="17347"/>
                    <a:pt x="0" y="13658"/>
                    <a:pt x="0" y="9561"/>
                  </a:cubicBezTo>
                  <a:cubicBezTo>
                    <a:pt x="0" y="4952"/>
                    <a:pt x="6072" y="931"/>
                    <a:pt x="14439" y="0"/>
                  </a:cubicBezTo>
                  <a:lnTo>
                    <a:pt x="14492" y="149"/>
                  </a:lnTo>
                  <a:cubicBezTo>
                    <a:pt x="6252" y="1065"/>
                    <a:pt x="272" y="5024"/>
                    <a:pt x="272" y="9561"/>
                  </a:cubicBezTo>
                  <a:cubicBezTo>
                    <a:pt x="272" y="13593"/>
                    <a:pt x="4999" y="17226"/>
                    <a:pt x="12035" y="18600"/>
                  </a:cubicBezTo>
                  <a:cubicBezTo>
                    <a:pt x="12206" y="18633"/>
                    <a:pt x="12393" y="18668"/>
                    <a:pt x="12594" y="18706"/>
                  </a:cubicBezTo>
                  <a:cubicBezTo>
                    <a:pt x="14718" y="19108"/>
                    <a:pt x="18499" y="19780"/>
                    <a:pt x="21600" y="21492"/>
                  </a:cubicBezTo>
                  <a:cubicBezTo>
                    <a:pt x="21600" y="21492"/>
                    <a:pt x="20507" y="21600"/>
                    <a:pt x="20507" y="21600"/>
                  </a:cubicBezTo>
                  <a:close/>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66" name="Shape 1229">
              <a:extLst>
                <a:ext uri="{FF2B5EF4-FFF2-40B4-BE49-F238E27FC236}">
                  <a16:creationId xmlns:a16="http://schemas.microsoft.com/office/drawing/2014/main" id="{03BF2DFB-0B35-4503-8B52-B0FE88BB9F36}"/>
                </a:ext>
              </a:extLst>
            </p:cNvPr>
            <p:cNvSpPr/>
            <p:nvPr/>
          </p:nvSpPr>
          <p:spPr>
            <a:xfrm>
              <a:off x="1855659" y="219285"/>
              <a:ext cx="226834" cy="133177"/>
            </a:xfrm>
            <a:custGeom>
              <a:avLst/>
              <a:gdLst/>
              <a:ahLst/>
              <a:cxnLst>
                <a:cxn ang="0">
                  <a:pos x="wd2" y="hd2"/>
                </a:cxn>
                <a:cxn ang="5400000">
                  <a:pos x="wd2" y="hd2"/>
                </a:cxn>
                <a:cxn ang="10800000">
                  <a:pos x="wd2" y="hd2"/>
                </a:cxn>
                <a:cxn ang="16200000">
                  <a:pos x="wd2" y="hd2"/>
                </a:cxn>
              </a:cxnLst>
              <a:rect l="0" t="0" r="r" b="b"/>
              <a:pathLst>
                <a:path w="21600" h="20009" extrusionOk="0">
                  <a:moveTo>
                    <a:pt x="13058" y="17645"/>
                  </a:moveTo>
                  <a:cubicBezTo>
                    <a:pt x="17353" y="14488"/>
                    <a:pt x="20336" y="8696"/>
                    <a:pt x="21600" y="2059"/>
                  </a:cubicBezTo>
                  <a:cubicBezTo>
                    <a:pt x="17564" y="-679"/>
                    <a:pt x="12837" y="-795"/>
                    <a:pt x="8541" y="2365"/>
                  </a:cubicBezTo>
                  <a:cubicBezTo>
                    <a:pt x="4247" y="5524"/>
                    <a:pt x="1264" y="11314"/>
                    <a:pt x="0" y="17949"/>
                  </a:cubicBezTo>
                  <a:cubicBezTo>
                    <a:pt x="4036" y="20686"/>
                    <a:pt x="8765" y="20805"/>
                    <a:pt x="13058" y="17645"/>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67" name="Shape 1230">
              <a:extLst>
                <a:ext uri="{FF2B5EF4-FFF2-40B4-BE49-F238E27FC236}">
                  <a16:creationId xmlns:a16="http://schemas.microsoft.com/office/drawing/2014/main" id="{F450F1CE-3269-46CD-8D02-FD34EF55707D}"/>
                </a:ext>
              </a:extLst>
            </p:cNvPr>
            <p:cNvSpPr/>
            <p:nvPr/>
          </p:nvSpPr>
          <p:spPr>
            <a:xfrm>
              <a:off x="1956875" y="0"/>
              <a:ext cx="133188" cy="226806"/>
            </a:xfrm>
            <a:custGeom>
              <a:avLst/>
              <a:gdLst/>
              <a:ahLst/>
              <a:cxnLst>
                <a:cxn ang="0">
                  <a:pos x="wd2" y="hd2"/>
                </a:cxn>
                <a:cxn ang="5400000">
                  <a:pos x="wd2" y="hd2"/>
                </a:cxn>
                <a:cxn ang="10800000">
                  <a:pos x="wd2" y="hd2"/>
                </a:cxn>
                <a:cxn ang="16200000">
                  <a:pos x="wd2" y="hd2"/>
                </a:cxn>
              </a:cxnLst>
              <a:rect l="0" t="0" r="r" b="b"/>
              <a:pathLst>
                <a:path w="20009" h="21600" extrusionOk="0">
                  <a:moveTo>
                    <a:pt x="2363" y="13059"/>
                  </a:moveTo>
                  <a:cubicBezTo>
                    <a:pt x="5524" y="17352"/>
                    <a:pt x="11313" y="20336"/>
                    <a:pt x="17949" y="21600"/>
                  </a:cubicBezTo>
                  <a:cubicBezTo>
                    <a:pt x="20687" y="17564"/>
                    <a:pt x="20803" y="12837"/>
                    <a:pt x="17644" y="8541"/>
                  </a:cubicBezTo>
                  <a:cubicBezTo>
                    <a:pt x="14486" y="4248"/>
                    <a:pt x="8694" y="1264"/>
                    <a:pt x="2059" y="0"/>
                  </a:cubicBezTo>
                  <a:cubicBezTo>
                    <a:pt x="-677" y="4035"/>
                    <a:pt x="-797" y="8765"/>
                    <a:pt x="2363" y="13059"/>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68" name="Shape 1231">
              <a:extLst>
                <a:ext uri="{FF2B5EF4-FFF2-40B4-BE49-F238E27FC236}">
                  <a16:creationId xmlns:a16="http://schemas.microsoft.com/office/drawing/2014/main" id="{B3279307-5402-4702-AF5C-22DC8092112E}"/>
                </a:ext>
              </a:extLst>
            </p:cNvPr>
            <p:cNvSpPr/>
            <p:nvPr/>
          </p:nvSpPr>
          <p:spPr>
            <a:xfrm>
              <a:off x="2024355" y="303625"/>
              <a:ext cx="241776" cy="119898"/>
            </a:xfrm>
            <a:custGeom>
              <a:avLst/>
              <a:gdLst/>
              <a:ahLst/>
              <a:cxnLst>
                <a:cxn ang="0">
                  <a:pos x="wd2" y="hd2"/>
                </a:cxn>
                <a:cxn ang="5400000">
                  <a:pos x="wd2" y="hd2"/>
                </a:cxn>
                <a:cxn ang="10800000">
                  <a:pos x="wd2" y="hd2"/>
                </a:cxn>
                <a:cxn ang="16200000">
                  <a:pos x="wd2" y="hd2"/>
                </a:cxn>
              </a:cxnLst>
              <a:rect l="0" t="0" r="r" b="b"/>
              <a:pathLst>
                <a:path w="21600" h="19306" extrusionOk="0">
                  <a:moveTo>
                    <a:pt x="12097" y="18380"/>
                  </a:moveTo>
                  <a:cubicBezTo>
                    <a:pt x="16391" y="16308"/>
                    <a:pt x="19745" y="11072"/>
                    <a:pt x="21600" y="4438"/>
                  </a:cubicBezTo>
                  <a:cubicBezTo>
                    <a:pt x="18153" y="364"/>
                    <a:pt x="13796" y="-1148"/>
                    <a:pt x="9503" y="926"/>
                  </a:cubicBezTo>
                  <a:cubicBezTo>
                    <a:pt x="5209" y="2999"/>
                    <a:pt x="1855" y="8235"/>
                    <a:pt x="0" y="14869"/>
                  </a:cubicBezTo>
                  <a:cubicBezTo>
                    <a:pt x="3447" y="18943"/>
                    <a:pt x="7804" y="20452"/>
                    <a:pt x="12097" y="18380"/>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69" name="Shape 1232">
              <a:extLst>
                <a:ext uri="{FF2B5EF4-FFF2-40B4-BE49-F238E27FC236}">
                  <a16:creationId xmlns:a16="http://schemas.microsoft.com/office/drawing/2014/main" id="{2D5BD63E-42BE-4C3C-B028-D82DAF481F3F}"/>
                </a:ext>
              </a:extLst>
            </p:cNvPr>
            <p:cNvSpPr/>
            <p:nvPr/>
          </p:nvSpPr>
          <p:spPr>
            <a:xfrm>
              <a:off x="2176179" y="101208"/>
              <a:ext cx="119908" cy="241739"/>
            </a:xfrm>
            <a:custGeom>
              <a:avLst/>
              <a:gdLst/>
              <a:ahLst/>
              <a:cxnLst>
                <a:cxn ang="0">
                  <a:pos x="wd2" y="hd2"/>
                </a:cxn>
                <a:cxn ang="5400000">
                  <a:pos x="wd2" y="hd2"/>
                </a:cxn>
                <a:cxn ang="10800000">
                  <a:pos x="wd2" y="hd2"/>
                </a:cxn>
                <a:cxn ang="16200000">
                  <a:pos x="wd2" y="hd2"/>
                </a:cxn>
              </a:cxnLst>
              <a:rect l="0" t="0" r="r" b="b"/>
              <a:pathLst>
                <a:path w="19304" h="21600" extrusionOk="0">
                  <a:moveTo>
                    <a:pt x="926" y="12097"/>
                  </a:moveTo>
                  <a:cubicBezTo>
                    <a:pt x="2999" y="16391"/>
                    <a:pt x="8235" y="19745"/>
                    <a:pt x="14867" y="21600"/>
                  </a:cubicBezTo>
                  <a:cubicBezTo>
                    <a:pt x="18941" y="18154"/>
                    <a:pt x="20451" y="13796"/>
                    <a:pt x="18378" y="9502"/>
                  </a:cubicBezTo>
                  <a:cubicBezTo>
                    <a:pt x="16307" y="5208"/>
                    <a:pt x="11070" y="1855"/>
                    <a:pt x="4438" y="0"/>
                  </a:cubicBezTo>
                  <a:cubicBezTo>
                    <a:pt x="364" y="3446"/>
                    <a:pt x="-1149" y="7803"/>
                    <a:pt x="926" y="12097"/>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70" name="Shape 1233">
              <a:extLst>
                <a:ext uri="{FF2B5EF4-FFF2-40B4-BE49-F238E27FC236}">
                  <a16:creationId xmlns:a16="http://schemas.microsoft.com/office/drawing/2014/main" id="{6831AF6B-AC44-43DC-B687-DC87E9AFBBA0}"/>
                </a:ext>
              </a:extLst>
            </p:cNvPr>
            <p:cNvSpPr/>
            <p:nvPr/>
          </p:nvSpPr>
          <p:spPr>
            <a:xfrm>
              <a:off x="2193049" y="438570"/>
              <a:ext cx="249331" cy="113090"/>
            </a:xfrm>
            <a:custGeom>
              <a:avLst/>
              <a:gdLst/>
              <a:ahLst/>
              <a:cxnLst>
                <a:cxn ang="0">
                  <a:pos x="wd2" y="hd2"/>
                </a:cxn>
                <a:cxn ang="5400000">
                  <a:pos x="wd2" y="hd2"/>
                </a:cxn>
                <a:cxn ang="10800000">
                  <a:pos x="wd2" y="hd2"/>
                </a:cxn>
                <a:cxn ang="16200000">
                  <a:pos x="wd2" y="hd2"/>
                </a:cxn>
              </a:cxnLst>
              <a:rect l="0" t="0" r="r" b="b"/>
              <a:pathLst>
                <a:path w="21600" h="20280" extrusionOk="0">
                  <a:moveTo>
                    <a:pt x="11224" y="20164"/>
                  </a:moveTo>
                  <a:cubicBezTo>
                    <a:pt x="15518" y="19387"/>
                    <a:pt x="19211" y="14813"/>
                    <a:pt x="21600" y="8185"/>
                  </a:cubicBezTo>
                  <a:cubicBezTo>
                    <a:pt x="18691" y="2517"/>
                    <a:pt x="14672" y="-659"/>
                    <a:pt x="10376" y="115"/>
                  </a:cubicBezTo>
                  <a:cubicBezTo>
                    <a:pt x="6083" y="895"/>
                    <a:pt x="2391" y="5466"/>
                    <a:pt x="0" y="12097"/>
                  </a:cubicBezTo>
                  <a:cubicBezTo>
                    <a:pt x="2909" y="17765"/>
                    <a:pt x="6930" y="20941"/>
                    <a:pt x="11224" y="20164"/>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71" name="Shape 1234">
              <a:extLst>
                <a:ext uri="{FF2B5EF4-FFF2-40B4-BE49-F238E27FC236}">
                  <a16:creationId xmlns:a16="http://schemas.microsoft.com/office/drawing/2014/main" id="{7566778A-DF61-4DEE-AB1E-54A4AA9F22F7}"/>
                </a:ext>
              </a:extLst>
            </p:cNvPr>
            <p:cNvSpPr/>
            <p:nvPr/>
          </p:nvSpPr>
          <p:spPr>
            <a:xfrm>
              <a:off x="2378616" y="219285"/>
              <a:ext cx="113106" cy="249316"/>
            </a:xfrm>
            <a:custGeom>
              <a:avLst/>
              <a:gdLst/>
              <a:ahLst/>
              <a:cxnLst>
                <a:cxn ang="0">
                  <a:pos x="wd2" y="hd2"/>
                </a:cxn>
                <a:cxn ang="5400000">
                  <a:pos x="wd2" y="hd2"/>
                </a:cxn>
                <a:cxn ang="10800000">
                  <a:pos x="wd2" y="hd2"/>
                </a:cxn>
                <a:cxn ang="16200000">
                  <a:pos x="wd2" y="hd2"/>
                </a:cxn>
              </a:cxnLst>
              <a:rect l="0" t="0" r="r" b="b"/>
              <a:pathLst>
                <a:path w="20277" h="21600" extrusionOk="0">
                  <a:moveTo>
                    <a:pt x="116" y="11224"/>
                  </a:moveTo>
                  <a:cubicBezTo>
                    <a:pt x="893" y="15517"/>
                    <a:pt x="5465" y="19210"/>
                    <a:pt x="12092" y="21600"/>
                  </a:cubicBezTo>
                  <a:cubicBezTo>
                    <a:pt x="17760" y="18690"/>
                    <a:pt x="20938" y="14671"/>
                    <a:pt x="20161" y="10376"/>
                  </a:cubicBezTo>
                  <a:cubicBezTo>
                    <a:pt x="19380" y="6083"/>
                    <a:pt x="14811" y="2391"/>
                    <a:pt x="8182" y="0"/>
                  </a:cubicBezTo>
                  <a:cubicBezTo>
                    <a:pt x="2514" y="2910"/>
                    <a:pt x="-662" y="6930"/>
                    <a:pt x="116" y="11224"/>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72" name="Shape 1235">
              <a:extLst>
                <a:ext uri="{FF2B5EF4-FFF2-40B4-BE49-F238E27FC236}">
                  <a16:creationId xmlns:a16="http://schemas.microsoft.com/office/drawing/2014/main" id="{2BC7192D-3641-49C6-902E-DE5C639A8B85}"/>
                </a:ext>
              </a:extLst>
            </p:cNvPr>
            <p:cNvSpPr/>
            <p:nvPr/>
          </p:nvSpPr>
          <p:spPr>
            <a:xfrm>
              <a:off x="2344877" y="573515"/>
              <a:ext cx="249331" cy="113102"/>
            </a:xfrm>
            <a:custGeom>
              <a:avLst/>
              <a:gdLst/>
              <a:ahLst/>
              <a:cxnLst>
                <a:cxn ang="0">
                  <a:pos x="wd2" y="hd2"/>
                </a:cxn>
                <a:cxn ang="5400000">
                  <a:pos x="wd2" y="hd2"/>
                </a:cxn>
                <a:cxn ang="10800000">
                  <a:pos x="wd2" y="hd2"/>
                </a:cxn>
                <a:cxn ang="16200000">
                  <a:pos x="wd2" y="hd2"/>
                </a:cxn>
              </a:cxnLst>
              <a:rect l="0" t="0" r="r" b="b"/>
              <a:pathLst>
                <a:path w="21600" h="20278" extrusionOk="0">
                  <a:moveTo>
                    <a:pt x="10376" y="20162"/>
                  </a:moveTo>
                  <a:cubicBezTo>
                    <a:pt x="14670" y="20939"/>
                    <a:pt x="18691" y="17764"/>
                    <a:pt x="21600" y="12096"/>
                  </a:cubicBezTo>
                  <a:cubicBezTo>
                    <a:pt x="19209" y="5466"/>
                    <a:pt x="15518" y="897"/>
                    <a:pt x="11224" y="116"/>
                  </a:cubicBezTo>
                  <a:cubicBezTo>
                    <a:pt x="6928" y="-661"/>
                    <a:pt x="2909" y="2518"/>
                    <a:pt x="0" y="8186"/>
                  </a:cubicBezTo>
                  <a:cubicBezTo>
                    <a:pt x="2389" y="14812"/>
                    <a:pt x="6083" y="19384"/>
                    <a:pt x="10376" y="20162"/>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73" name="Shape 1236">
              <a:extLst>
                <a:ext uri="{FF2B5EF4-FFF2-40B4-BE49-F238E27FC236}">
                  <a16:creationId xmlns:a16="http://schemas.microsoft.com/office/drawing/2014/main" id="{AF917DB2-6369-4A95-8319-E6CB145CC2F6}"/>
                </a:ext>
              </a:extLst>
            </p:cNvPr>
            <p:cNvSpPr/>
            <p:nvPr/>
          </p:nvSpPr>
          <p:spPr>
            <a:xfrm>
              <a:off x="2547314" y="387966"/>
              <a:ext cx="113094" cy="249308"/>
            </a:xfrm>
            <a:custGeom>
              <a:avLst/>
              <a:gdLst/>
              <a:ahLst/>
              <a:cxnLst>
                <a:cxn ang="0">
                  <a:pos x="wd2" y="hd2"/>
                </a:cxn>
                <a:cxn ang="5400000">
                  <a:pos x="wd2" y="hd2"/>
                </a:cxn>
                <a:cxn ang="10800000">
                  <a:pos x="wd2" y="hd2"/>
                </a:cxn>
                <a:cxn ang="16200000">
                  <a:pos x="wd2" y="hd2"/>
                </a:cxn>
              </a:cxnLst>
              <a:rect l="0" t="0" r="r" b="b"/>
              <a:pathLst>
                <a:path w="20276" h="21600" extrusionOk="0">
                  <a:moveTo>
                    <a:pt x="116" y="10376"/>
                  </a:moveTo>
                  <a:cubicBezTo>
                    <a:pt x="-661" y="14670"/>
                    <a:pt x="2514" y="18691"/>
                    <a:pt x="8182" y="21600"/>
                  </a:cubicBezTo>
                  <a:cubicBezTo>
                    <a:pt x="14812" y="19209"/>
                    <a:pt x="19382" y="15518"/>
                    <a:pt x="20159" y="11224"/>
                  </a:cubicBezTo>
                  <a:cubicBezTo>
                    <a:pt x="20939" y="6928"/>
                    <a:pt x="17761" y="2909"/>
                    <a:pt x="12093" y="0"/>
                  </a:cubicBezTo>
                  <a:cubicBezTo>
                    <a:pt x="5466" y="2389"/>
                    <a:pt x="893" y="6083"/>
                    <a:pt x="116" y="10376"/>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74" name="Shape 1237">
              <a:extLst>
                <a:ext uri="{FF2B5EF4-FFF2-40B4-BE49-F238E27FC236}">
                  <a16:creationId xmlns:a16="http://schemas.microsoft.com/office/drawing/2014/main" id="{0E01B934-EBCE-4831-834D-9A5DB93DDB23}"/>
                </a:ext>
              </a:extLst>
            </p:cNvPr>
            <p:cNvSpPr/>
            <p:nvPr/>
          </p:nvSpPr>
          <p:spPr>
            <a:xfrm>
              <a:off x="2462964" y="742196"/>
              <a:ext cx="241777" cy="119902"/>
            </a:xfrm>
            <a:custGeom>
              <a:avLst/>
              <a:gdLst/>
              <a:ahLst/>
              <a:cxnLst>
                <a:cxn ang="0">
                  <a:pos x="wd2" y="hd2"/>
                </a:cxn>
                <a:cxn ang="5400000">
                  <a:pos x="wd2" y="hd2"/>
                </a:cxn>
                <a:cxn ang="10800000">
                  <a:pos x="wd2" y="hd2"/>
                </a:cxn>
                <a:cxn ang="16200000">
                  <a:pos x="wd2" y="hd2"/>
                </a:cxn>
              </a:cxnLst>
              <a:rect l="0" t="0" r="r" b="b"/>
              <a:pathLst>
                <a:path w="21600" h="19305" extrusionOk="0">
                  <a:moveTo>
                    <a:pt x="9503" y="18379"/>
                  </a:moveTo>
                  <a:cubicBezTo>
                    <a:pt x="13797" y="20452"/>
                    <a:pt x="18154" y="18942"/>
                    <a:pt x="21600" y="14868"/>
                  </a:cubicBezTo>
                  <a:cubicBezTo>
                    <a:pt x="19745" y="8236"/>
                    <a:pt x="16392" y="2999"/>
                    <a:pt x="12098" y="926"/>
                  </a:cubicBezTo>
                  <a:cubicBezTo>
                    <a:pt x="7804" y="-1148"/>
                    <a:pt x="3447" y="364"/>
                    <a:pt x="0" y="4438"/>
                  </a:cubicBezTo>
                  <a:cubicBezTo>
                    <a:pt x="1856" y="11071"/>
                    <a:pt x="5209" y="16307"/>
                    <a:pt x="9503" y="18379"/>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75" name="Shape 1238">
              <a:extLst>
                <a:ext uri="{FF2B5EF4-FFF2-40B4-BE49-F238E27FC236}">
                  <a16:creationId xmlns:a16="http://schemas.microsoft.com/office/drawing/2014/main" id="{3E52B9E2-8BD6-47CB-B93A-F358C2A50FD4}"/>
                </a:ext>
              </a:extLst>
            </p:cNvPr>
            <p:cNvSpPr/>
            <p:nvPr/>
          </p:nvSpPr>
          <p:spPr>
            <a:xfrm>
              <a:off x="2682268" y="590383"/>
              <a:ext cx="119908" cy="241731"/>
            </a:xfrm>
            <a:custGeom>
              <a:avLst/>
              <a:gdLst/>
              <a:ahLst/>
              <a:cxnLst>
                <a:cxn ang="0">
                  <a:pos x="wd2" y="hd2"/>
                </a:cxn>
                <a:cxn ang="5400000">
                  <a:pos x="wd2" y="hd2"/>
                </a:cxn>
                <a:cxn ang="10800000">
                  <a:pos x="wd2" y="hd2"/>
                </a:cxn>
                <a:cxn ang="16200000">
                  <a:pos x="wd2" y="hd2"/>
                </a:cxn>
              </a:cxnLst>
              <a:rect l="0" t="0" r="r" b="b"/>
              <a:pathLst>
                <a:path w="19304" h="21600" extrusionOk="0">
                  <a:moveTo>
                    <a:pt x="926" y="9503"/>
                  </a:moveTo>
                  <a:cubicBezTo>
                    <a:pt x="-1149" y="13797"/>
                    <a:pt x="364" y="18155"/>
                    <a:pt x="4438" y="21600"/>
                  </a:cubicBezTo>
                  <a:cubicBezTo>
                    <a:pt x="11070" y="19746"/>
                    <a:pt x="16307" y="16393"/>
                    <a:pt x="18378" y="12099"/>
                  </a:cubicBezTo>
                  <a:cubicBezTo>
                    <a:pt x="20451" y="7804"/>
                    <a:pt x="18941" y="3447"/>
                    <a:pt x="14867" y="0"/>
                  </a:cubicBezTo>
                  <a:cubicBezTo>
                    <a:pt x="8235" y="1855"/>
                    <a:pt x="2999" y="5208"/>
                    <a:pt x="926" y="9503"/>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76" name="Shape 1239">
              <a:extLst>
                <a:ext uri="{FF2B5EF4-FFF2-40B4-BE49-F238E27FC236}">
                  <a16:creationId xmlns:a16="http://schemas.microsoft.com/office/drawing/2014/main" id="{8F07BDE9-A646-45B4-9BA4-CC525833D430}"/>
                </a:ext>
              </a:extLst>
            </p:cNvPr>
            <p:cNvSpPr/>
            <p:nvPr/>
          </p:nvSpPr>
          <p:spPr>
            <a:xfrm>
              <a:off x="2564182" y="927745"/>
              <a:ext cx="226835" cy="133176"/>
            </a:xfrm>
            <a:custGeom>
              <a:avLst/>
              <a:gdLst/>
              <a:ahLst/>
              <a:cxnLst>
                <a:cxn ang="0">
                  <a:pos x="wd2" y="hd2"/>
                </a:cxn>
                <a:cxn ang="5400000">
                  <a:pos x="wd2" y="hd2"/>
                </a:cxn>
                <a:cxn ang="10800000">
                  <a:pos x="wd2" y="hd2"/>
                </a:cxn>
                <a:cxn ang="16200000">
                  <a:pos x="wd2" y="hd2"/>
                </a:cxn>
              </a:cxnLst>
              <a:rect l="0" t="0" r="r" b="b"/>
              <a:pathLst>
                <a:path w="21600" h="20009" extrusionOk="0">
                  <a:moveTo>
                    <a:pt x="8542" y="17644"/>
                  </a:moveTo>
                  <a:cubicBezTo>
                    <a:pt x="12835" y="20805"/>
                    <a:pt x="17564" y="20685"/>
                    <a:pt x="21600" y="17949"/>
                  </a:cubicBezTo>
                  <a:cubicBezTo>
                    <a:pt x="20336" y="11314"/>
                    <a:pt x="17353" y="5522"/>
                    <a:pt x="13059" y="2364"/>
                  </a:cubicBezTo>
                  <a:cubicBezTo>
                    <a:pt x="8763" y="-795"/>
                    <a:pt x="4036" y="-679"/>
                    <a:pt x="0" y="2059"/>
                  </a:cubicBezTo>
                  <a:cubicBezTo>
                    <a:pt x="1264" y="8695"/>
                    <a:pt x="4247" y="14484"/>
                    <a:pt x="8542" y="17644"/>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77" name="Shape 1240">
              <a:extLst>
                <a:ext uri="{FF2B5EF4-FFF2-40B4-BE49-F238E27FC236}">
                  <a16:creationId xmlns:a16="http://schemas.microsoft.com/office/drawing/2014/main" id="{AD1312C3-6468-4C9D-9160-07FCB702AFFA}"/>
                </a:ext>
              </a:extLst>
            </p:cNvPr>
            <p:cNvSpPr/>
            <p:nvPr/>
          </p:nvSpPr>
          <p:spPr>
            <a:xfrm>
              <a:off x="2783488" y="826536"/>
              <a:ext cx="133185" cy="226806"/>
            </a:xfrm>
            <a:custGeom>
              <a:avLst/>
              <a:gdLst/>
              <a:ahLst/>
              <a:cxnLst>
                <a:cxn ang="0">
                  <a:pos x="wd2" y="hd2"/>
                </a:cxn>
                <a:cxn ang="5400000">
                  <a:pos x="wd2" y="hd2"/>
                </a:cxn>
                <a:cxn ang="10800000">
                  <a:pos x="wd2" y="hd2"/>
                </a:cxn>
                <a:cxn ang="16200000">
                  <a:pos x="wd2" y="hd2"/>
                </a:cxn>
              </a:cxnLst>
              <a:rect l="0" t="0" r="r" b="b"/>
              <a:pathLst>
                <a:path w="20011" h="21600" extrusionOk="0">
                  <a:moveTo>
                    <a:pt x="2363" y="8541"/>
                  </a:moveTo>
                  <a:cubicBezTo>
                    <a:pt x="-795" y="12835"/>
                    <a:pt x="-679" y="17565"/>
                    <a:pt x="2059" y="21600"/>
                  </a:cubicBezTo>
                  <a:cubicBezTo>
                    <a:pt x="8694" y="20336"/>
                    <a:pt x="14486" y="17352"/>
                    <a:pt x="17647" y="13059"/>
                  </a:cubicBezTo>
                  <a:cubicBezTo>
                    <a:pt x="20805" y="8763"/>
                    <a:pt x="20689" y="4035"/>
                    <a:pt x="17951" y="0"/>
                  </a:cubicBezTo>
                  <a:cubicBezTo>
                    <a:pt x="11313" y="1264"/>
                    <a:pt x="5523" y="4248"/>
                    <a:pt x="2363" y="8541"/>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78" name="Shape 1241">
              <a:extLst>
                <a:ext uri="{FF2B5EF4-FFF2-40B4-BE49-F238E27FC236}">
                  <a16:creationId xmlns:a16="http://schemas.microsoft.com/office/drawing/2014/main" id="{4199C999-6A6B-4817-BDCB-BE9D312C1A54}"/>
                </a:ext>
              </a:extLst>
            </p:cNvPr>
            <p:cNvSpPr/>
            <p:nvPr/>
          </p:nvSpPr>
          <p:spPr>
            <a:xfrm>
              <a:off x="2631660" y="1113294"/>
              <a:ext cx="205031" cy="152553"/>
            </a:xfrm>
            <a:custGeom>
              <a:avLst/>
              <a:gdLst/>
              <a:ahLst/>
              <a:cxnLst>
                <a:cxn ang="0">
                  <a:pos x="wd2" y="hd2"/>
                </a:cxn>
                <a:cxn ang="5400000">
                  <a:pos x="wd2" y="hd2"/>
                </a:cxn>
                <a:cxn ang="10800000">
                  <a:pos x="wd2" y="hd2"/>
                </a:cxn>
                <a:cxn ang="16200000">
                  <a:pos x="wd2" y="hd2"/>
                </a:cxn>
              </a:cxnLst>
              <a:rect l="0" t="0" r="r" b="b"/>
              <a:pathLst>
                <a:path w="21600" h="20006" extrusionOk="0">
                  <a:moveTo>
                    <a:pt x="7409" y="16031"/>
                  </a:moveTo>
                  <a:cubicBezTo>
                    <a:pt x="11703" y="19774"/>
                    <a:pt x="16870" y="20803"/>
                    <a:pt x="21600" y="19415"/>
                  </a:cubicBezTo>
                  <a:cubicBezTo>
                    <a:pt x="21030" y="13407"/>
                    <a:pt x="18485" y="7718"/>
                    <a:pt x="14191" y="3974"/>
                  </a:cubicBezTo>
                  <a:cubicBezTo>
                    <a:pt x="9897" y="231"/>
                    <a:pt x="4731" y="-797"/>
                    <a:pt x="0" y="590"/>
                  </a:cubicBezTo>
                  <a:cubicBezTo>
                    <a:pt x="570" y="6598"/>
                    <a:pt x="3115" y="12288"/>
                    <a:pt x="7409" y="16031"/>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79" name="Shape 1242">
              <a:extLst>
                <a:ext uri="{FF2B5EF4-FFF2-40B4-BE49-F238E27FC236}">
                  <a16:creationId xmlns:a16="http://schemas.microsoft.com/office/drawing/2014/main" id="{D290665A-72D7-4DEA-947F-64A980B25F73}"/>
                </a:ext>
              </a:extLst>
            </p:cNvPr>
            <p:cNvSpPr/>
            <p:nvPr/>
          </p:nvSpPr>
          <p:spPr>
            <a:xfrm>
              <a:off x="2834095" y="1062690"/>
              <a:ext cx="152560" cy="205021"/>
            </a:xfrm>
            <a:custGeom>
              <a:avLst/>
              <a:gdLst/>
              <a:ahLst/>
              <a:cxnLst>
                <a:cxn ang="0">
                  <a:pos x="wd2" y="hd2"/>
                </a:cxn>
                <a:cxn ang="5400000">
                  <a:pos x="wd2" y="hd2"/>
                </a:cxn>
                <a:cxn ang="10800000">
                  <a:pos x="wd2" y="hd2"/>
                </a:cxn>
                <a:cxn ang="16200000">
                  <a:pos x="wd2" y="hd2"/>
                </a:cxn>
              </a:cxnLst>
              <a:rect l="0" t="0" r="r" b="b"/>
              <a:pathLst>
                <a:path w="20007" h="21600" extrusionOk="0">
                  <a:moveTo>
                    <a:pt x="3974" y="7409"/>
                  </a:moveTo>
                  <a:cubicBezTo>
                    <a:pt x="231" y="11702"/>
                    <a:pt x="-797" y="16869"/>
                    <a:pt x="590" y="21600"/>
                  </a:cubicBezTo>
                  <a:cubicBezTo>
                    <a:pt x="6596" y="21029"/>
                    <a:pt x="12289" y="18484"/>
                    <a:pt x="16032" y="14190"/>
                  </a:cubicBezTo>
                  <a:cubicBezTo>
                    <a:pt x="19772" y="9898"/>
                    <a:pt x="20803" y="4731"/>
                    <a:pt x="19416" y="0"/>
                  </a:cubicBezTo>
                  <a:cubicBezTo>
                    <a:pt x="13408" y="571"/>
                    <a:pt x="7717" y="3115"/>
                    <a:pt x="3974" y="7409"/>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80" name="Shape 1243">
              <a:extLst>
                <a:ext uri="{FF2B5EF4-FFF2-40B4-BE49-F238E27FC236}">
                  <a16:creationId xmlns:a16="http://schemas.microsoft.com/office/drawing/2014/main" id="{B148103E-D52D-44C6-AABA-DCFD9FF9AF67}"/>
                </a:ext>
              </a:extLst>
            </p:cNvPr>
            <p:cNvSpPr/>
            <p:nvPr/>
          </p:nvSpPr>
          <p:spPr>
            <a:xfrm>
              <a:off x="2665400" y="1315711"/>
              <a:ext cx="177524" cy="177507"/>
            </a:xfrm>
            <a:custGeom>
              <a:avLst/>
              <a:gdLst/>
              <a:ahLst/>
              <a:cxnLst>
                <a:cxn ang="0">
                  <a:pos x="wd2" y="hd2"/>
                </a:cxn>
                <a:cxn ang="5400000">
                  <a:pos x="wd2" y="hd2"/>
                </a:cxn>
                <a:cxn ang="10800000">
                  <a:pos x="wd2" y="hd2"/>
                </a:cxn>
                <a:cxn ang="16200000">
                  <a:pos x="wd2" y="hd2"/>
                </a:cxn>
              </a:cxnLst>
              <a:rect l="0" t="0" r="r" b="b"/>
              <a:pathLst>
                <a:path w="21042" h="21042" extrusionOk="0">
                  <a:moveTo>
                    <a:pt x="5817" y="15226"/>
                  </a:moveTo>
                  <a:cubicBezTo>
                    <a:pt x="9988" y="19397"/>
                    <a:pt x="15551" y="21322"/>
                    <a:pt x="21010" y="21010"/>
                  </a:cubicBezTo>
                  <a:cubicBezTo>
                    <a:pt x="21320" y="15551"/>
                    <a:pt x="19395" y="9990"/>
                    <a:pt x="15223" y="5819"/>
                  </a:cubicBezTo>
                  <a:cubicBezTo>
                    <a:pt x="11054" y="1648"/>
                    <a:pt x="5491" y="-278"/>
                    <a:pt x="32" y="32"/>
                  </a:cubicBezTo>
                  <a:cubicBezTo>
                    <a:pt x="-280" y="5491"/>
                    <a:pt x="1646" y="11054"/>
                    <a:pt x="5817" y="15226"/>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81" name="Shape 1244">
              <a:extLst>
                <a:ext uri="{FF2B5EF4-FFF2-40B4-BE49-F238E27FC236}">
                  <a16:creationId xmlns:a16="http://schemas.microsoft.com/office/drawing/2014/main" id="{BB66FBCD-3DCC-4DBA-A1C0-AFABF724F8BA}"/>
                </a:ext>
              </a:extLst>
            </p:cNvPr>
            <p:cNvSpPr/>
            <p:nvPr/>
          </p:nvSpPr>
          <p:spPr>
            <a:xfrm>
              <a:off x="2834095" y="1315711"/>
              <a:ext cx="177529" cy="177513"/>
            </a:xfrm>
            <a:custGeom>
              <a:avLst/>
              <a:gdLst/>
              <a:ahLst/>
              <a:cxnLst>
                <a:cxn ang="0">
                  <a:pos x="wd2" y="hd2"/>
                </a:cxn>
                <a:cxn ang="5400000">
                  <a:pos x="wd2" y="hd2"/>
                </a:cxn>
                <a:cxn ang="10800000">
                  <a:pos x="wd2" y="hd2"/>
                </a:cxn>
                <a:cxn ang="16200000">
                  <a:pos x="wd2" y="hd2"/>
                </a:cxn>
              </a:cxnLst>
              <a:rect l="0" t="0" r="r" b="b"/>
              <a:pathLst>
                <a:path w="21044" h="21044" extrusionOk="0">
                  <a:moveTo>
                    <a:pt x="5818" y="5818"/>
                  </a:moveTo>
                  <a:cubicBezTo>
                    <a:pt x="1646" y="9989"/>
                    <a:pt x="-279" y="15552"/>
                    <a:pt x="32" y="21011"/>
                  </a:cubicBezTo>
                  <a:cubicBezTo>
                    <a:pt x="5492" y="21321"/>
                    <a:pt x="11053" y="19396"/>
                    <a:pt x="15224" y="15224"/>
                  </a:cubicBezTo>
                  <a:cubicBezTo>
                    <a:pt x="19396" y="11053"/>
                    <a:pt x="21321" y="5492"/>
                    <a:pt x="21011" y="32"/>
                  </a:cubicBezTo>
                  <a:cubicBezTo>
                    <a:pt x="15552" y="-279"/>
                    <a:pt x="9989" y="1646"/>
                    <a:pt x="5818" y="5818"/>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82" name="Shape 1245">
              <a:extLst>
                <a:ext uri="{FF2B5EF4-FFF2-40B4-BE49-F238E27FC236}">
                  <a16:creationId xmlns:a16="http://schemas.microsoft.com/office/drawing/2014/main" id="{747705A8-D666-4749-AD43-7D3478D1B70B}"/>
                </a:ext>
              </a:extLst>
            </p:cNvPr>
            <p:cNvSpPr/>
            <p:nvPr/>
          </p:nvSpPr>
          <p:spPr>
            <a:xfrm>
              <a:off x="2648531" y="1501259"/>
              <a:ext cx="152569" cy="205013"/>
            </a:xfrm>
            <a:custGeom>
              <a:avLst/>
              <a:gdLst/>
              <a:ahLst/>
              <a:cxnLst>
                <a:cxn ang="0">
                  <a:pos x="wd2" y="hd2"/>
                </a:cxn>
                <a:cxn ang="5400000">
                  <a:pos x="wd2" y="hd2"/>
                </a:cxn>
                <a:cxn ang="10800000">
                  <a:pos x="wd2" y="hd2"/>
                </a:cxn>
                <a:cxn ang="16200000">
                  <a:pos x="wd2" y="hd2"/>
                </a:cxn>
              </a:cxnLst>
              <a:rect l="0" t="0" r="r" b="b"/>
              <a:pathLst>
                <a:path w="20007" h="21600" extrusionOk="0">
                  <a:moveTo>
                    <a:pt x="3975" y="14191"/>
                  </a:moveTo>
                  <a:cubicBezTo>
                    <a:pt x="7718" y="18485"/>
                    <a:pt x="13408" y="21031"/>
                    <a:pt x="19416" y="21600"/>
                  </a:cubicBezTo>
                  <a:cubicBezTo>
                    <a:pt x="20803" y="16870"/>
                    <a:pt x="19775" y="11703"/>
                    <a:pt x="16031" y="7409"/>
                  </a:cubicBezTo>
                  <a:cubicBezTo>
                    <a:pt x="12288" y="3115"/>
                    <a:pt x="6599" y="570"/>
                    <a:pt x="590" y="0"/>
                  </a:cubicBezTo>
                  <a:cubicBezTo>
                    <a:pt x="-797" y="4731"/>
                    <a:pt x="232" y="9897"/>
                    <a:pt x="3975" y="14191"/>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83" name="Shape 1246">
              <a:extLst>
                <a:ext uri="{FF2B5EF4-FFF2-40B4-BE49-F238E27FC236}">
                  <a16:creationId xmlns:a16="http://schemas.microsoft.com/office/drawing/2014/main" id="{227EAED9-3DB7-4593-85D8-E0CFA7BBD879}"/>
                </a:ext>
              </a:extLst>
            </p:cNvPr>
            <p:cNvSpPr/>
            <p:nvPr/>
          </p:nvSpPr>
          <p:spPr>
            <a:xfrm>
              <a:off x="2800356" y="1568732"/>
              <a:ext cx="205040" cy="152557"/>
            </a:xfrm>
            <a:custGeom>
              <a:avLst/>
              <a:gdLst/>
              <a:ahLst/>
              <a:cxnLst>
                <a:cxn ang="0">
                  <a:pos x="wd2" y="hd2"/>
                </a:cxn>
                <a:cxn ang="5400000">
                  <a:pos x="wd2" y="hd2"/>
                </a:cxn>
                <a:cxn ang="10800000">
                  <a:pos x="wd2" y="hd2"/>
                </a:cxn>
                <a:cxn ang="16200000">
                  <a:pos x="wd2" y="hd2"/>
                </a:cxn>
              </a:cxnLst>
              <a:rect l="0" t="0" r="r" b="b"/>
              <a:pathLst>
                <a:path w="21600" h="20007" extrusionOk="0">
                  <a:moveTo>
                    <a:pt x="7410" y="3975"/>
                  </a:moveTo>
                  <a:cubicBezTo>
                    <a:pt x="3116" y="7718"/>
                    <a:pt x="571" y="13407"/>
                    <a:pt x="0" y="19416"/>
                  </a:cubicBezTo>
                  <a:cubicBezTo>
                    <a:pt x="4731" y="20803"/>
                    <a:pt x="9898" y="19775"/>
                    <a:pt x="14191" y="16031"/>
                  </a:cubicBezTo>
                  <a:cubicBezTo>
                    <a:pt x="18485" y="12288"/>
                    <a:pt x="21029" y="6597"/>
                    <a:pt x="21600" y="590"/>
                  </a:cubicBezTo>
                  <a:cubicBezTo>
                    <a:pt x="16869" y="-797"/>
                    <a:pt x="11702" y="231"/>
                    <a:pt x="7410" y="3975"/>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84" name="Shape 1247">
              <a:extLst>
                <a:ext uri="{FF2B5EF4-FFF2-40B4-BE49-F238E27FC236}">
                  <a16:creationId xmlns:a16="http://schemas.microsoft.com/office/drawing/2014/main" id="{1535B70F-3E84-49A5-8046-4F6DF5B01BAA}"/>
                </a:ext>
              </a:extLst>
            </p:cNvPr>
            <p:cNvSpPr/>
            <p:nvPr/>
          </p:nvSpPr>
          <p:spPr>
            <a:xfrm>
              <a:off x="2614790" y="1686809"/>
              <a:ext cx="133190" cy="226831"/>
            </a:xfrm>
            <a:custGeom>
              <a:avLst/>
              <a:gdLst/>
              <a:ahLst/>
              <a:cxnLst>
                <a:cxn ang="0">
                  <a:pos x="wd2" y="hd2"/>
                </a:cxn>
                <a:cxn ang="5400000">
                  <a:pos x="wd2" y="hd2"/>
                </a:cxn>
                <a:cxn ang="10800000">
                  <a:pos x="wd2" y="hd2"/>
                </a:cxn>
                <a:cxn ang="16200000">
                  <a:pos x="wd2" y="hd2"/>
                </a:cxn>
              </a:cxnLst>
              <a:rect l="0" t="0" r="r" b="b"/>
              <a:pathLst>
                <a:path w="20009" h="21600" extrusionOk="0">
                  <a:moveTo>
                    <a:pt x="2364" y="13057"/>
                  </a:moveTo>
                  <a:cubicBezTo>
                    <a:pt x="5521" y="17352"/>
                    <a:pt x="11313" y="20334"/>
                    <a:pt x="17950" y="21600"/>
                  </a:cubicBezTo>
                  <a:cubicBezTo>
                    <a:pt x="20688" y="17564"/>
                    <a:pt x="20804" y="12836"/>
                    <a:pt x="17644" y="8541"/>
                  </a:cubicBezTo>
                  <a:cubicBezTo>
                    <a:pt x="14485" y="4248"/>
                    <a:pt x="8694" y="1264"/>
                    <a:pt x="2060" y="0"/>
                  </a:cubicBezTo>
                  <a:cubicBezTo>
                    <a:pt x="-677" y="4036"/>
                    <a:pt x="-796" y="8764"/>
                    <a:pt x="2364" y="13057"/>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85" name="Shape 1248">
              <a:extLst>
                <a:ext uri="{FF2B5EF4-FFF2-40B4-BE49-F238E27FC236}">
                  <a16:creationId xmlns:a16="http://schemas.microsoft.com/office/drawing/2014/main" id="{79DC7F96-E068-494C-9122-75CB5ECA3E14}"/>
                </a:ext>
              </a:extLst>
            </p:cNvPr>
            <p:cNvSpPr/>
            <p:nvPr/>
          </p:nvSpPr>
          <p:spPr>
            <a:xfrm>
              <a:off x="2732880" y="1804886"/>
              <a:ext cx="226843" cy="133172"/>
            </a:xfrm>
            <a:custGeom>
              <a:avLst/>
              <a:gdLst/>
              <a:ahLst/>
              <a:cxnLst>
                <a:cxn ang="0">
                  <a:pos x="wd2" y="hd2"/>
                </a:cxn>
                <a:cxn ang="5400000">
                  <a:pos x="wd2" y="hd2"/>
                </a:cxn>
                <a:cxn ang="10800000">
                  <a:pos x="wd2" y="hd2"/>
                </a:cxn>
                <a:cxn ang="16200000">
                  <a:pos x="wd2" y="hd2"/>
                </a:cxn>
              </a:cxnLst>
              <a:rect l="0" t="0" r="r" b="b"/>
              <a:pathLst>
                <a:path w="21600" h="20009" extrusionOk="0">
                  <a:moveTo>
                    <a:pt x="8542" y="2365"/>
                  </a:moveTo>
                  <a:cubicBezTo>
                    <a:pt x="4249" y="5523"/>
                    <a:pt x="1266" y="11312"/>
                    <a:pt x="0" y="17950"/>
                  </a:cubicBezTo>
                  <a:cubicBezTo>
                    <a:pt x="4036" y="20688"/>
                    <a:pt x="8764" y="20804"/>
                    <a:pt x="13059" y="17646"/>
                  </a:cubicBezTo>
                  <a:cubicBezTo>
                    <a:pt x="17353" y="14485"/>
                    <a:pt x="20336" y="8693"/>
                    <a:pt x="21600" y="2060"/>
                  </a:cubicBezTo>
                  <a:cubicBezTo>
                    <a:pt x="17565" y="-677"/>
                    <a:pt x="12836" y="-796"/>
                    <a:pt x="8542" y="2365"/>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86" name="Shape 1249">
              <a:extLst>
                <a:ext uri="{FF2B5EF4-FFF2-40B4-BE49-F238E27FC236}">
                  <a16:creationId xmlns:a16="http://schemas.microsoft.com/office/drawing/2014/main" id="{E62F3065-7E56-449C-8B07-FBD5393F5742}"/>
                </a:ext>
              </a:extLst>
            </p:cNvPr>
            <p:cNvSpPr/>
            <p:nvPr/>
          </p:nvSpPr>
          <p:spPr>
            <a:xfrm>
              <a:off x="2530442" y="1872358"/>
              <a:ext cx="119909" cy="241739"/>
            </a:xfrm>
            <a:custGeom>
              <a:avLst/>
              <a:gdLst/>
              <a:ahLst/>
              <a:cxnLst>
                <a:cxn ang="0">
                  <a:pos x="wd2" y="hd2"/>
                </a:cxn>
                <a:cxn ang="5400000">
                  <a:pos x="wd2" y="hd2"/>
                </a:cxn>
                <a:cxn ang="10800000">
                  <a:pos x="wd2" y="hd2"/>
                </a:cxn>
                <a:cxn ang="16200000">
                  <a:pos x="wd2" y="hd2"/>
                </a:cxn>
              </a:cxnLst>
              <a:rect l="0" t="0" r="r" b="b"/>
              <a:pathLst>
                <a:path w="19306" h="21600" extrusionOk="0">
                  <a:moveTo>
                    <a:pt x="926" y="12097"/>
                  </a:moveTo>
                  <a:cubicBezTo>
                    <a:pt x="3001" y="16391"/>
                    <a:pt x="8234" y="19745"/>
                    <a:pt x="14868" y="21600"/>
                  </a:cubicBezTo>
                  <a:cubicBezTo>
                    <a:pt x="18942" y="18153"/>
                    <a:pt x="20454" y="13796"/>
                    <a:pt x="18380" y="9503"/>
                  </a:cubicBezTo>
                  <a:cubicBezTo>
                    <a:pt x="16307" y="5208"/>
                    <a:pt x="11070" y="1855"/>
                    <a:pt x="4437" y="0"/>
                  </a:cubicBezTo>
                  <a:cubicBezTo>
                    <a:pt x="363" y="3446"/>
                    <a:pt x="-1146" y="7804"/>
                    <a:pt x="926" y="12097"/>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87" name="Shape 1250">
              <a:extLst>
                <a:ext uri="{FF2B5EF4-FFF2-40B4-BE49-F238E27FC236}">
                  <a16:creationId xmlns:a16="http://schemas.microsoft.com/office/drawing/2014/main" id="{61A57F60-7F25-436A-9A45-669622219938}"/>
                </a:ext>
              </a:extLst>
            </p:cNvPr>
            <p:cNvSpPr/>
            <p:nvPr/>
          </p:nvSpPr>
          <p:spPr>
            <a:xfrm>
              <a:off x="2631660" y="2024171"/>
              <a:ext cx="241761" cy="119907"/>
            </a:xfrm>
            <a:custGeom>
              <a:avLst/>
              <a:gdLst/>
              <a:ahLst/>
              <a:cxnLst>
                <a:cxn ang="0">
                  <a:pos x="wd2" y="hd2"/>
                </a:cxn>
                <a:cxn ang="5400000">
                  <a:pos x="wd2" y="hd2"/>
                </a:cxn>
                <a:cxn ang="10800000">
                  <a:pos x="wd2" y="hd2"/>
                </a:cxn>
                <a:cxn ang="16200000">
                  <a:pos x="wd2" y="hd2"/>
                </a:cxn>
              </a:cxnLst>
              <a:rect l="0" t="0" r="r" b="b"/>
              <a:pathLst>
                <a:path w="21600" h="19306" extrusionOk="0">
                  <a:moveTo>
                    <a:pt x="9503" y="925"/>
                  </a:moveTo>
                  <a:cubicBezTo>
                    <a:pt x="5209" y="2999"/>
                    <a:pt x="1855" y="8235"/>
                    <a:pt x="0" y="14868"/>
                  </a:cubicBezTo>
                  <a:cubicBezTo>
                    <a:pt x="3446" y="18942"/>
                    <a:pt x="7804" y="20454"/>
                    <a:pt x="12098" y="18380"/>
                  </a:cubicBezTo>
                  <a:cubicBezTo>
                    <a:pt x="16392" y="16306"/>
                    <a:pt x="19746" y="11070"/>
                    <a:pt x="21600" y="4437"/>
                  </a:cubicBezTo>
                  <a:cubicBezTo>
                    <a:pt x="18154" y="363"/>
                    <a:pt x="13797" y="-1146"/>
                    <a:pt x="9503" y="925"/>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88" name="Shape 1251">
              <a:extLst>
                <a:ext uri="{FF2B5EF4-FFF2-40B4-BE49-F238E27FC236}">
                  <a16:creationId xmlns:a16="http://schemas.microsoft.com/office/drawing/2014/main" id="{AF1C3B91-E079-4230-B6B9-212BF3CF8B74}"/>
                </a:ext>
              </a:extLst>
            </p:cNvPr>
            <p:cNvSpPr/>
            <p:nvPr/>
          </p:nvSpPr>
          <p:spPr>
            <a:xfrm>
              <a:off x="2412356" y="2041041"/>
              <a:ext cx="113104" cy="249299"/>
            </a:xfrm>
            <a:custGeom>
              <a:avLst/>
              <a:gdLst/>
              <a:ahLst/>
              <a:cxnLst>
                <a:cxn ang="0">
                  <a:pos x="wd2" y="hd2"/>
                </a:cxn>
                <a:cxn ang="5400000">
                  <a:pos x="wd2" y="hd2"/>
                </a:cxn>
                <a:cxn ang="10800000">
                  <a:pos x="wd2" y="hd2"/>
                </a:cxn>
                <a:cxn ang="16200000">
                  <a:pos x="wd2" y="hd2"/>
                </a:cxn>
              </a:cxnLst>
              <a:rect l="0" t="0" r="r" b="b"/>
              <a:pathLst>
                <a:path w="20278" h="21600" extrusionOk="0">
                  <a:moveTo>
                    <a:pt x="116" y="11224"/>
                  </a:moveTo>
                  <a:cubicBezTo>
                    <a:pt x="893" y="15518"/>
                    <a:pt x="5466" y="19211"/>
                    <a:pt x="12093" y="21600"/>
                  </a:cubicBezTo>
                  <a:cubicBezTo>
                    <a:pt x="17761" y="18691"/>
                    <a:pt x="20939" y="14672"/>
                    <a:pt x="20162" y="10376"/>
                  </a:cubicBezTo>
                  <a:cubicBezTo>
                    <a:pt x="19382" y="6083"/>
                    <a:pt x="14812" y="2391"/>
                    <a:pt x="8182" y="0"/>
                  </a:cubicBezTo>
                  <a:cubicBezTo>
                    <a:pt x="2514" y="2910"/>
                    <a:pt x="-661" y="6931"/>
                    <a:pt x="116" y="11224"/>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89" name="Shape 1252">
              <a:extLst>
                <a:ext uri="{FF2B5EF4-FFF2-40B4-BE49-F238E27FC236}">
                  <a16:creationId xmlns:a16="http://schemas.microsoft.com/office/drawing/2014/main" id="{FED4ABAB-E734-4023-960B-A6EA38351507}"/>
                </a:ext>
              </a:extLst>
            </p:cNvPr>
            <p:cNvSpPr/>
            <p:nvPr/>
          </p:nvSpPr>
          <p:spPr>
            <a:xfrm>
              <a:off x="2479832" y="2226589"/>
              <a:ext cx="249331" cy="113098"/>
            </a:xfrm>
            <a:custGeom>
              <a:avLst/>
              <a:gdLst/>
              <a:ahLst/>
              <a:cxnLst>
                <a:cxn ang="0">
                  <a:pos x="wd2" y="hd2"/>
                </a:cxn>
                <a:cxn ang="5400000">
                  <a:pos x="wd2" y="hd2"/>
                </a:cxn>
                <a:cxn ang="10800000">
                  <a:pos x="wd2" y="hd2"/>
                </a:cxn>
                <a:cxn ang="16200000">
                  <a:pos x="wd2" y="hd2"/>
                </a:cxn>
              </a:cxnLst>
              <a:rect l="0" t="0" r="r" b="b"/>
              <a:pathLst>
                <a:path w="21600" h="20276" extrusionOk="0">
                  <a:moveTo>
                    <a:pt x="10376" y="117"/>
                  </a:moveTo>
                  <a:cubicBezTo>
                    <a:pt x="6083" y="893"/>
                    <a:pt x="2390" y="5465"/>
                    <a:pt x="0" y="12092"/>
                  </a:cubicBezTo>
                  <a:cubicBezTo>
                    <a:pt x="2910" y="17759"/>
                    <a:pt x="6929" y="20937"/>
                    <a:pt x="11224" y="20160"/>
                  </a:cubicBezTo>
                  <a:cubicBezTo>
                    <a:pt x="15518" y="19381"/>
                    <a:pt x="19209" y="14809"/>
                    <a:pt x="21600" y="8182"/>
                  </a:cubicBezTo>
                  <a:cubicBezTo>
                    <a:pt x="18691" y="2515"/>
                    <a:pt x="14670" y="-663"/>
                    <a:pt x="10376" y="117"/>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90" name="Shape 1253">
              <a:extLst>
                <a:ext uri="{FF2B5EF4-FFF2-40B4-BE49-F238E27FC236}">
                  <a16:creationId xmlns:a16="http://schemas.microsoft.com/office/drawing/2014/main" id="{17AE6CF0-AD18-44FC-A72D-2ED81A494B7C}"/>
                </a:ext>
              </a:extLst>
            </p:cNvPr>
            <p:cNvSpPr/>
            <p:nvPr/>
          </p:nvSpPr>
          <p:spPr>
            <a:xfrm>
              <a:off x="2260529" y="2192852"/>
              <a:ext cx="113096" cy="249299"/>
            </a:xfrm>
            <a:custGeom>
              <a:avLst/>
              <a:gdLst/>
              <a:ahLst/>
              <a:cxnLst>
                <a:cxn ang="0">
                  <a:pos x="wd2" y="hd2"/>
                </a:cxn>
                <a:cxn ang="5400000">
                  <a:pos x="wd2" y="hd2"/>
                </a:cxn>
                <a:cxn ang="10800000">
                  <a:pos x="wd2" y="hd2"/>
                </a:cxn>
                <a:cxn ang="16200000">
                  <a:pos x="wd2" y="hd2"/>
                </a:cxn>
              </a:cxnLst>
              <a:rect l="0" t="0" r="r" b="b"/>
              <a:pathLst>
                <a:path w="20275" h="21600" extrusionOk="0">
                  <a:moveTo>
                    <a:pt x="116" y="10376"/>
                  </a:moveTo>
                  <a:cubicBezTo>
                    <a:pt x="-661" y="14671"/>
                    <a:pt x="2514" y="18691"/>
                    <a:pt x="8182" y="21600"/>
                  </a:cubicBezTo>
                  <a:cubicBezTo>
                    <a:pt x="14808" y="19209"/>
                    <a:pt x="19381" y="15518"/>
                    <a:pt x="20158" y="11224"/>
                  </a:cubicBezTo>
                  <a:cubicBezTo>
                    <a:pt x="20939" y="6931"/>
                    <a:pt x="17760" y="2910"/>
                    <a:pt x="12092" y="0"/>
                  </a:cubicBezTo>
                  <a:cubicBezTo>
                    <a:pt x="5466" y="2389"/>
                    <a:pt x="894" y="6083"/>
                    <a:pt x="116" y="10376"/>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91" name="Shape 1254">
              <a:extLst>
                <a:ext uri="{FF2B5EF4-FFF2-40B4-BE49-F238E27FC236}">
                  <a16:creationId xmlns:a16="http://schemas.microsoft.com/office/drawing/2014/main" id="{1CE0784E-8C57-4811-AB88-9E9CEDE6CFE7}"/>
                </a:ext>
              </a:extLst>
            </p:cNvPr>
            <p:cNvSpPr/>
            <p:nvPr/>
          </p:nvSpPr>
          <p:spPr>
            <a:xfrm>
              <a:off x="2311137" y="2395270"/>
              <a:ext cx="249331" cy="113093"/>
            </a:xfrm>
            <a:custGeom>
              <a:avLst/>
              <a:gdLst/>
              <a:ahLst/>
              <a:cxnLst>
                <a:cxn ang="0">
                  <a:pos x="wd2" y="hd2"/>
                </a:cxn>
                <a:cxn ang="5400000">
                  <a:pos x="wd2" y="hd2"/>
                </a:cxn>
                <a:cxn ang="10800000">
                  <a:pos x="wd2" y="hd2"/>
                </a:cxn>
                <a:cxn ang="16200000">
                  <a:pos x="wd2" y="hd2"/>
                </a:cxn>
              </a:cxnLst>
              <a:rect l="0" t="0" r="r" b="b"/>
              <a:pathLst>
                <a:path w="21600" h="20278" extrusionOk="0">
                  <a:moveTo>
                    <a:pt x="11224" y="116"/>
                  </a:moveTo>
                  <a:cubicBezTo>
                    <a:pt x="6930" y="-661"/>
                    <a:pt x="2909" y="2514"/>
                    <a:pt x="0" y="8182"/>
                  </a:cubicBezTo>
                  <a:cubicBezTo>
                    <a:pt x="2391" y="14810"/>
                    <a:pt x="6082" y="19382"/>
                    <a:pt x="10376" y="20162"/>
                  </a:cubicBezTo>
                  <a:cubicBezTo>
                    <a:pt x="14671" y="20939"/>
                    <a:pt x="18690" y="17761"/>
                    <a:pt x="21600" y="12093"/>
                  </a:cubicBezTo>
                  <a:cubicBezTo>
                    <a:pt x="19211" y="5465"/>
                    <a:pt x="15517" y="893"/>
                    <a:pt x="11224" y="116"/>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92" name="Shape 1255">
              <a:extLst>
                <a:ext uri="{FF2B5EF4-FFF2-40B4-BE49-F238E27FC236}">
                  <a16:creationId xmlns:a16="http://schemas.microsoft.com/office/drawing/2014/main" id="{A4CAC13F-D37A-4148-93CC-8414F75D02F8}"/>
                </a:ext>
              </a:extLst>
            </p:cNvPr>
            <p:cNvSpPr/>
            <p:nvPr/>
          </p:nvSpPr>
          <p:spPr>
            <a:xfrm>
              <a:off x="2091831" y="2310928"/>
              <a:ext cx="119908" cy="241755"/>
            </a:xfrm>
            <a:custGeom>
              <a:avLst/>
              <a:gdLst/>
              <a:ahLst/>
              <a:cxnLst>
                <a:cxn ang="0">
                  <a:pos x="wd2" y="hd2"/>
                </a:cxn>
                <a:cxn ang="5400000">
                  <a:pos x="wd2" y="hd2"/>
                </a:cxn>
                <a:cxn ang="10800000">
                  <a:pos x="wd2" y="hd2"/>
                </a:cxn>
                <a:cxn ang="16200000">
                  <a:pos x="wd2" y="hd2"/>
                </a:cxn>
              </a:cxnLst>
              <a:rect l="0" t="0" r="r" b="b"/>
              <a:pathLst>
                <a:path w="19304" h="21600" extrusionOk="0">
                  <a:moveTo>
                    <a:pt x="926" y="9502"/>
                  </a:moveTo>
                  <a:cubicBezTo>
                    <a:pt x="-1147" y="13797"/>
                    <a:pt x="363" y="18153"/>
                    <a:pt x="4437" y="21600"/>
                  </a:cubicBezTo>
                  <a:cubicBezTo>
                    <a:pt x="11069" y="19744"/>
                    <a:pt x="16306" y="16391"/>
                    <a:pt x="18378" y="12098"/>
                  </a:cubicBezTo>
                  <a:cubicBezTo>
                    <a:pt x="20453" y="7803"/>
                    <a:pt x="18940" y="3447"/>
                    <a:pt x="14866" y="0"/>
                  </a:cubicBezTo>
                  <a:cubicBezTo>
                    <a:pt x="8234" y="1856"/>
                    <a:pt x="3001" y="5209"/>
                    <a:pt x="926" y="9502"/>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93" name="Shape 1256">
              <a:extLst>
                <a:ext uri="{FF2B5EF4-FFF2-40B4-BE49-F238E27FC236}">
                  <a16:creationId xmlns:a16="http://schemas.microsoft.com/office/drawing/2014/main" id="{45360F51-B9D4-4EAF-A1C8-6D48A64ACCE4}"/>
                </a:ext>
              </a:extLst>
            </p:cNvPr>
            <p:cNvSpPr/>
            <p:nvPr/>
          </p:nvSpPr>
          <p:spPr>
            <a:xfrm>
              <a:off x="2125570" y="2530213"/>
              <a:ext cx="241761" cy="119897"/>
            </a:xfrm>
            <a:custGeom>
              <a:avLst/>
              <a:gdLst/>
              <a:ahLst/>
              <a:cxnLst>
                <a:cxn ang="0">
                  <a:pos x="wd2" y="hd2"/>
                </a:cxn>
                <a:cxn ang="5400000">
                  <a:pos x="wd2" y="hd2"/>
                </a:cxn>
                <a:cxn ang="10800000">
                  <a:pos x="wd2" y="hd2"/>
                </a:cxn>
                <a:cxn ang="16200000">
                  <a:pos x="wd2" y="hd2"/>
                </a:cxn>
              </a:cxnLst>
              <a:rect l="0" t="0" r="r" b="b"/>
              <a:pathLst>
                <a:path w="21600" h="19304" extrusionOk="0">
                  <a:moveTo>
                    <a:pt x="12097" y="925"/>
                  </a:moveTo>
                  <a:cubicBezTo>
                    <a:pt x="7803" y="-1146"/>
                    <a:pt x="3446" y="363"/>
                    <a:pt x="0" y="4437"/>
                  </a:cubicBezTo>
                  <a:cubicBezTo>
                    <a:pt x="1854" y="11070"/>
                    <a:pt x="5208" y="16306"/>
                    <a:pt x="9502" y="18377"/>
                  </a:cubicBezTo>
                  <a:cubicBezTo>
                    <a:pt x="13796" y="20454"/>
                    <a:pt x="18154" y="18940"/>
                    <a:pt x="21600" y="14866"/>
                  </a:cubicBezTo>
                  <a:cubicBezTo>
                    <a:pt x="19745" y="8235"/>
                    <a:pt x="16391" y="3002"/>
                    <a:pt x="12097" y="925"/>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94" name="Shape 1257">
              <a:extLst>
                <a:ext uri="{FF2B5EF4-FFF2-40B4-BE49-F238E27FC236}">
                  <a16:creationId xmlns:a16="http://schemas.microsoft.com/office/drawing/2014/main" id="{AD9EC823-AECA-434D-9D5C-AEE8BB7476B3}"/>
                </a:ext>
              </a:extLst>
            </p:cNvPr>
            <p:cNvSpPr/>
            <p:nvPr/>
          </p:nvSpPr>
          <p:spPr>
            <a:xfrm>
              <a:off x="1906266" y="2412139"/>
              <a:ext cx="133187" cy="226831"/>
            </a:xfrm>
            <a:custGeom>
              <a:avLst/>
              <a:gdLst/>
              <a:ahLst/>
              <a:cxnLst>
                <a:cxn ang="0">
                  <a:pos x="wd2" y="hd2"/>
                </a:cxn>
                <a:cxn ang="5400000">
                  <a:pos x="wd2" y="hd2"/>
                </a:cxn>
                <a:cxn ang="10800000">
                  <a:pos x="wd2" y="hd2"/>
                </a:cxn>
                <a:cxn ang="16200000">
                  <a:pos x="wd2" y="hd2"/>
                </a:cxn>
              </a:cxnLst>
              <a:rect l="0" t="0" r="r" b="b"/>
              <a:pathLst>
                <a:path w="20009" h="21600" extrusionOk="0">
                  <a:moveTo>
                    <a:pt x="2363" y="8543"/>
                  </a:moveTo>
                  <a:cubicBezTo>
                    <a:pt x="-797" y="12836"/>
                    <a:pt x="-677" y="17564"/>
                    <a:pt x="2060" y="21600"/>
                  </a:cubicBezTo>
                  <a:cubicBezTo>
                    <a:pt x="8694" y="20336"/>
                    <a:pt x="14486" y="17352"/>
                    <a:pt x="17644" y="13059"/>
                  </a:cubicBezTo>
                  <a:cubicBezTo>
                    <a:pt x="20803" y="8764"/>
                    <a:pt x="20687" y="4036"/>
                    <a:pt x="17949" y="0"/>
                  </a:cubicBezTo>
                  <a:cubicBezTo>
                    <a:pt x="11313" y="1266"/>
                    <a:pt x="5524" y="4248"/>
                    <a:pt x="2363" y="8543"/>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95" name="Shape 1258">
              <a:extLst>
                <a:ext uri="{FF2B5EF4-FFF2-40B4-BE49-F238E27FC236}">
                  <a16:creationId xmlns:a16="http://schemas.microsoft.com/office/drawing/2014/main" id="{BFB601D6-1148-4366-A6FA-94E75D015AD7}"/>
                </a:ext>
              </a:extLst>
            </p:cNvPr>
            <p:cNvSpPr/>
            <p:nvPr/>
          </p:nvSpPr>
          <p:spPr>
            <a:xfrm>
              <a:off x="1906266" y="2614555"/>
              <a:ext cx="226827" cy="133188"/>
            </a:xfrm>
            <a:custGeom>
              <a:avLst/>
              <a:gdLst/>
              <a:ahLst/>
              <a:cxnLst>
                <a:cxn ang="0">
                  <a:pos x="wd2" y="hd2"/>
                </a:cxn>
                <a:cxn ang="5400000">
                  <a:pos x="wd2" y="hd2"/>
                </a:cxn>
                <a:cxn ang="10800000">
                  <a:pos x="wd2" y="hd2"/>
                </a:cxn>
                <a:cxn ang="16200000">
                  <a:pos x="wd2" y="hd2"/>
                </a:cxn>
              </a:cxnLst>
              <a:rect l="0" t="0" r="r" b="b"/>
              <a:pathLst>
                <a:path w="21600" h="20010" extrusionOk="0">
                  <a:moveTo>
                    <a:pt x="13059" y="2364"/>
                  </a:moveTo>
                  <a:cubicBezTo>
                    <a:pt x="8765" y="-796"/>
                    <a:pt x="4035" y="-677"/>
                    <a:pt x="0" y="2060"/>
                  </a:cubicBezTo>
                  <a:cubicBezTo>
                    <a:pt x="1265" y="8695"/>
                    <a:pt x="4248" y="14486"/>
                    <a:pt x="8541" y="17646"/>
                  </a:cubicBezTo>
                  <a:cubicBezTo>
                    <a:pt x="12837" y="20804"/>
                    <a:pt x="17564" y="20688"/>
                    <a:pt x="21600" y="17951"/>
                  </a:cubicBezTo>
                  <a:cubicBezTo>
                    <a:pt x="20336" y="11313"/>
                    <a:pt x="17352" y="5522"/>
                    <a:pt x="13059" y="2364"/>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96" name="Shape 1259">
              <a:extLst>
                <a:ext uri="{FF2B5EF4-FFF2-40B4-BE49-F238E27FC236}">
                  <a16:creationId xmlns:a16="http://schemas.microsoft.com/office/drawing/2014/main" id="{D8C716F0-6812-4455-A0B7-1F8781DCA644}"/>
                </a:ext>
              </a:extLst>
            </p:cNvPr>
            <p:cNvSpPr/>
            <p:nvPr/>
          </p:nvSpPr>
          <p:spPr>
            <a:xfrm>
              <a:off x="1653223" y="50604"/>
              <a:ext cx="235195" cy="125751"/>
            </a:xfrm>
            <a:custGeom>
              <a:avLst/>
              <a:gdLst/>
              <a:ahLst/>
              <a:cxnLst>
                <a:cxn ang="0">
                  <a:pos x="wd2" y="hd2"/>
                </a:cxn>
                <a:cxn ang="5400000">
                  <a:pos x="wd2" y="hd2"/>
                </a:cxn>
                <a:cxn ang="10800000">
                  <a:pos x="wd2" y="hd2"/>
                </a:cxn>
                <a:cxn ang="16200000">
                  <a:pos x="wd2" y="hd2"/>
                </a:cxn>
              </a:cxnLst>
              <a:rect l="0" t="0" r="r" b="b"/>
              <a:pathLst>
                <a:path w="21600" h="19473" extrusionOk="0">
                  <a:moveTo>
                    <a:pt x="9037" y="17902"/>
                  </a:moveTo>
                  <a:cubicBezTo>
                    <a:pt x="13332" y="20538"/>
                    <a:pt x="17868" y="19746"/>
                    <a:pt x="21600" y="16366"/>
                  </a:cubicBezTo>
                  <a:cubicBezTo>
                    <a:pt x="20031" y="9728"/>
                    <a:pt x="16856" y="4207"/>
                    <a:pt x="12561" y="1571"/>
                  </a:cubicBezTo>
                  <a:cubicBezTo>
                    <a:pt x="8268" y="-1062"/>
                    <a:pt x="3731" y="-274"/>
                    <a:pt x="0" y="3109"/>
                  </a:cubicBezTo>
                  <a:cubicBezTo>
                    <a:pt x="1568" y="9744"/>
                    <a:pt x="4742" y="15266"/>
                    <a:pt x="9037" y="17902"/>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97" name="Shape 1260">
              <a:extLst>
                <a:ext uri="{FF2B5EF4-FFF2-40B4-BE49-F238E27FC236}">
                  <a16:creationId xmlns:a16="http://schemas.microsoft.com/office/drawing/2014/main" id="{E502DCC8-62BD-4CF2-A816-B058FAE87E08}"/>
                </a:ext>
              </a:extLst>
            </p:cNvPr>
            <p:cNvSpPr/>
            <p:nvPr/>
          </p:nvSpPr>
          <p:spPr>
            <a:xfrm>
              <a:off x="1231482" y="118076"/>
              <a:ext cx="1615861" cy="2895861"/>
            </a:xfrm>
            <a:custGeom>
              <a:avLst/>
              <a:gdLst/>
              <a:ahLst/>
              <a:cxnLst>
                <a:cxn ang="0">
                  <a:pos x="wd2" y="hd2"/>
                </a:cxn>
                <a:cxn ang="5400000">
                  <a:pos x="wd2" y="hd2"/>
                </a:cxn>
                <a:cxn ang="10800000">
                  <a:pos x="wd2" y="hd2"/>
                </a:cxn>
                <a:cxn ang="16200000">
                  <a:pos x="wd2" y="hd2"/>
                </a:cxn>
              </a:cxnLst>
              <a:rect l="0" t="0" r="r" b="b"/>
              <a:pathLst>
                <a:path w="21600" h="21600" extrusionOk="0">
                  <a:moveTo>
                    <a:pt x="1093" y="21600"/>
                  </a:moveTo>
                  <a:lnTo>
                    <a:pt x="0" y="21492"/>
                  </a:lnTo>
                  <a:cubicBezTo>
                    <a:pt x="3101" y="19780"/>
                    <a:pt x="6882" y="19108"/>
                    <a:pt x="9006" y="18706"/>
                  </a:cubicBezTo>
                  <a:cubicBezTo>
                    <a:pt x="9207" y="18668"/>
                    <a:pt x="9394" y="18633"/>
                    <a:pt x="9565" y="18600"/>
                  </a:cubicBezTo>
                  <a:cubicBezTo>
                    <a:pt x="16601" y="17226"/>
                    <a:pt x="21328" y="13593"/>
                    <a:pt x="21328" y="9561"/>
                  </a:cubicBezTo>
                  <a:cubicBezTo>
                    <a:pt x="21328" y="5024"/>
                    <a:pt x="15348" y="1065"/>
                    <a:pt x="7108" y="149"/>
                  </a:cubicBezTo>
                  <a:lnTo>
                    <a:pt x="7161" y="0"/>
                  </a:lnTo>
                  <a:cubicBezTo>
                    <a:pt x="15528" y="931"/>
                    <a:pt x="21600" y="4952"/>
                    <a:pt x="21600" y="9561"/>
                  </a:cubicBezTo>
                  <a:cubicBezTo>
                    <a:pt x="21600" y="13658"/>
                    <a:pt x="16799" y="17347"/>
                    <a:pt x="9654" y="18743"/>
                  </a:cubicBezTo>
                  <a:cubicBezTo>
                    <a:pt x="9483" y="18776"/>
                    <a:pt x="9295" y="18812"/>
                    <a:pt x="9093" y="18850"/>
                  </a:cubicBezTo>
                  <a:cubicBezTo>
                    <a:pt x="6991" y="19247"/>
                    <a:pt x="4149" y="19913"/>
                    <a:pt x="1093" y="21600"/>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grpSp>
      <p:sp>
        <p:nvSpPr>
          <p:cNvPr id="98" name="Shape 1400">
            <a:extLst>
              <a:ext uri="{FF2B5EF4-FFF2-40B4-BE49-F238E27FC236}">
                <a16:creationId xmlns:a16="http://schemas.microsoft.com/office/drawing/2014/main" id="{33E708E7-5481-4F7B-BB2E-E428238A1751}"/>
              </a:ext>
            </a:extLst>
          </p:cNvPr>
          <p:cNvSpPr/>
          <p:nvPr/>
        </p:nvSpPr>
        <p:spPr>
          <a:xfrm>
            <a:off x="1815036" y="5068903"/>
            <a:ext cx="361597" cy="324191"/>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1155700">
              <a:lnSpc>
                <a:spcPct val="90000"/>
              </a:lnSpc>
              <a:defRPr sz="7200" b="1">
                <a:solidFill>
                  <a:srgbClr val="FFFFFF"/>
                </a:solidFill>
                <a:latin typeface="Helvetica"/>
                <a:ea typeface="Helvetica"/>
                <a:cs typeface="Helvetica"/>
                <a:sym typeface="Helvetica"/>
              </a:defRPr>
            </a:lvl1pPr>
          </a:lstStyle>
          <a:p>
            <a:pPr algn="ctr"/>
            <a:r>
              <a:rPr lang="en-US" sz="1600" b="0" dirty="0">
                <a:solidFill>
                  <a:srgbClr val="00B0DA"/>
                </a:solidFill>
                <a:latin typeface="MADE GoodTime Grotesk" panose="02000503000000020004" pitchFamily="50" charset="0"/>
                <a:ea typeface="Montserrat"/>
                <a:cs typeface="Montserrat"/>
              </a:rPr>
              <a:t>2</a:t>
            </a:r>
            <a:endParaRPr sz="1600" b="0" dirty="0">
              <a:solidFill>
                <a:srgbClr val="00B0DA"/>
              </a:solidFill>
              <a:latin typeface="MADE GoodTime Grotesk" panose="02000503000000020004" pitchFamily="50" charset="0"/>
              <a:ea typeface="Montserrat"/>
              <a:cs typeface="Montserrat"/>
            </a:endParaRPr>
          </a:p>
        </p:txBody>
      </p:sp>
      <p:sp>
        <p:nvSpPr>
          <p:cNvPr id="99" name="Shape 1401">
            <a:extLst>
              <a:ext uri="{FF2B5EF4-FFF2-40B4-BE49-F238E27FC236}">
                <a16:creationId xmlns:a16="http://schemas.microsoft.com/office/drawing/2014/main" id="{5858A48E-FE95-488A-BCF3-37935A7EA0EC}"/>
              </a:ext>
            </a:extLst>
          </p:cNvPr>
          <p:cNvSpPr/>
          <p:nvPr/>
        </p:nvSpPr>
        <p:spPr>
          <a:xfrm>
            <a:off x="1696277" y="4910595"/>
            <a:ext cx="596770" cy="614114"/>
          </a:xfrm>
          <a:prstGeom prst="ellipse">
            <a:avLst/>
          </a:prstGeom>
          <a:ln w="63500">
            <a:solidFill>
              <a:srgbClr val="B9D3B6"/>
            </a:solidFill>
            <a:miter lim="400000"/>
          </a:ln>
        </p:spPr>
        <p:txBody>
          <a:bodyPr lIns="50800" tIns="50800" rIns="50800" bIns="50800" anchor="ctr"/>
          <a:lstStyle/>
          <a:p>
            <a:pPr>
              <a:defRPr sz="3600" b="1">
                <a:solidFill>
                  <a:srgbClr val="727171"/>
                </a:solidFill>
                <a:latin typeface="Helvetica"/>
                <a:ea typeface="Helvetica"/>
                <a:cs typeface="Helvetica"/>
                <a:sym typeface="Helvetica"/>
              </a:defRPr>
            </a:pPr>
            <a:endParaRPr dirty="0">
              <a:latin typeface="Montserrat"/>
              <a:ea typeface="Montserrat"/>
              <a:cs typeface="Montserrat"/>
            </a:endParaRPr>
          </a:p>
        </p:txBody>
      </p:sp>
    </p:spTree>
    <p:extLst>
      <p:ext uri="{BB962C8B-B14F-4D97-AF65-F5344CB8AC3E}">
        <p14:creationId xmlns:p14="http://schemas.microsoft.com/office/powerpoint/2010/main" val="26886827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49526C8D-1ED9-4AA5-99F4-6D2372DBA764}"/>
              </a:ext>
            </a:extLst>
          </p:cNvPr>
          <p:cNvSpPr/>
          <p:nvPr/>
        </p:nvSpPr>
        <p:spPr>
          <a:xfrm flipV="1">
            <a:off x="11714161" y="6444615"/>
            <a:ext cx="161566" cy="16156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ABBC0159-A3EF-4B9E-B7F3-865EADF039D3}"/>
              </a:ext>
            </a:extLst>
          </p:cNvPr>
          <p:cNvSpPr txBox="1"/>
          <p:nvPr/>
        </p:nvSpPr>
        <p:spPr>
          <a:xfrm>
            <a:off x="288837" y="6379379"/>
            <a:ext cx="370293" cy="257443"/>
          </a:xfrm>
          <a:prstGeom prst="rect">
            <a:avLst/>
          </a:prstGeom>
          <a:noFill/>
        </p:spPr>
        <p:txBody>
          <a:bodyPr wrap="square" rtlCol="0">
            <a:spAutoFit/>
          </a:bodyPr>
          <a:lstStyle/>
          <a:p>
            <a:pPr>
              <a:lnSpc>
                <a:spcPct val="150000"/>
              </a:lnSpc>
            </a:pPr>
            <a:r>
              <a:rPr lang="en-US" sz="800" spc="90" dirty="0">
                <a:solidFill>
                  <a:schemeClr val="bg1"/>
                </a:solidFill>
                <a:latin typeface="MADE GoodTime Grotesk" panose="02000503000000020004" pitchFamily="50" charset="0"/>
              </a:rPr>
              <a:t>13</a:t>
            </a:r>
          </a:p>
        </p:txBody>
      </p:sp>
      <p:sp>
        <p:nvSpPr>
          <p:cNvPr id="9" name="TextBox 8">
            <a:extLst>
              <a:ext uri="{FF2B5EF4-FFF2-40B4-BE49-F238E27FC236}">
                <a16:creationId xmlns:a16="http://schemas.microsoft.com/office/drawing/2014/main" id="{FA11627F-F142-4285-AB04-C9266D3AE7A9}"/>
              </a:ext>
            </a:extLst>
          </p:cNvPr>
          <p:cNvSpPr txBox="1"/>
          <p:nvPr/>
        </p:nvSpPr>
        <p:spPr>
          <a:xfrm>
            <a:off x="4809237" y="224444"/>
            <a:ext cx="2573653" cy="587597"/>
          </a:xfrm>
          <a:prstGeom prst="rect">
            <a:avLst/>
          </a:prstGeom>
          <a:noFill/>
        </p:spPr>
        <p:txBody>
          <a:bodyPr wrap="none" rtlCol="0">
            <a:spAutoFit/>
          </a:bodyPr>
          <a:lstStyle/>
          <a:p>
            <a:pPr algn="ctr">
              <a:lnSpc>
                <a:spcPct val="150000"/>
              </a:lnSpc>
            </a:pPr>
            <a:r>
              <a:rPr lang="en-US" sz="2400" spc="90" dirty="0">
                <a:solidFill>
                  <a:schemeClr val="bg1"/>
                </a:solidFill>
                <a:latin typeface="MADE GoodTime Grotesk" panose="02000503000000020004" pitchFamily="50" charset="0"/>
              </a:rPr>
              <a:t>Key Takeaways</a:t>
            </a:r>
          </a:p>
        </p:txBody>
      </p:sp>
      <p:sp>
        <p:nvSpPr>
          <p:cNvPr id="10" name="TextBox 9">
            <a:extLst>
              <a:ext uri="{FF2B5EF4-FFF2-40B4-BE49-F238E27FC236}">
                <a16:creationId xmlns:a16="http://schemas.microsoft.com/office/drawing/2014/main" id="{C1E3E577-DEE7-4E93-B9D5-26EEBEA8457D}"/>
              </a:ext>
            </a:extLst>
          </p:cNvPr>
          <p:cNvSpPr txBox="1"/>
          <p:nvPr/>
        </p:nvSpPr>
        <p:spPr>
          <a:xfrm>
            <a:off x="3018503" y="1150383"/>
            <a:ext cx="6154994" cy="294696"/>
          </a:xfrm>
          <a:prstGeom prst="rect">
            <a:avLst/>
          </a:prstGeom>
          <a:noFill/>
        </p:spPr>
        <p:txBody>
          <a:bodyPr wrap="square" rtlCol="0">
            <a:spAutoFit/>
          </a:bodyPr>
          <a:lstStyle/>
          <a:p>
            <a:pPr algn="ctr">
              <a:lnSpc>
                <a:spcPct val="150000"/>
              </a:lnSpc>
            </a:pPr>
            <a:r>
              <a:rPr lang="en-US" sz="1000" spc="90" dirty="0">
                <a:solidFill>
                  <a:schemeClr val="bg1"/>
                </a:solidFill>
                <a:latin typeface="GeosansLight" panose="02000603020000020003" pitchFamily="2" charset="0"/>
              </a:rPr>
              <a:t>“Science is what we understand well enough to explain to a computer… art is everything else."</a:t>
            </a:r>
          </a:p>
        </p:txBody>
      </p:sp>
      <p:sp>
        <p:nvSpPr>
          <p:cNvPr id="11" name="TextBox 10">
            <a:extLst>
              <a:ext uri="{FF2B5EF4-FFF2-40B4-BE49-F238E27FC236}">
                <a16:creationId xmlns:a16="http://schemas.microsoft.com/office/drawing/2014/main" id="{653180F2-12BB-47AF-95ED-17F0F32781EC}"/>
              </a:ext>
            </a:extLst>
          </p:cNvPr>
          <p:cNvSpPr txBox="1"/>
          <p:nvPr/>
        </p:nvSpPr>
        <p:spPr>
          <a:xfrm>
            <a:off x="8109893" y="6379379"/>
            <a:ext cx="3451650" cy="254237"/>
          </a:xfrm>
          <a:prstGeom prst="rect">
            <a:avLst/>
          </a:prstGeom>
          <a:noFill/>
        </p:spPr>
        <p:txBody>
          <a:bodyPr wrap="square" rtlCol="0">
            <a:spAutoFit/>
          </a:bodyPr>
          <a:lstStyle/>
          <a:p>
            <a:pPr algn="r">
              <a:lnSpc>
                <a:spcPct val="150000"/>
              </a:lnSpc>
            </a:pPr>
            <a:r>
              <a:rPr lang="en-US" sz="800" b="1" spc="90" dirty="0">
                <a:solidFill>
                  <a:schemeClr val="bg1"/>
                </a:solidFill>
                <a:latin typeface="GeosansLight" panose="02000603020000020003" pitchFamily="2" charset="0"/>
              </a:rPr>
              <a:t>U.C. Berkeley, School of Information </a:t>
            </a:r>
            <a:r>
              <a:rPr lang="en-US" sz="800" spc="90" dirty="0">
                <a:solidFill>
                  <a:schemeClr val="bg1"/>
                </a:solidFill>
                <a:latin typeface="GeosansLight" panose="02000603020000020003" pitchFamily="2" charset="0"/>
              </a:rPr>
              <a:t>– MIDS W207, Spring 2020</a:t>
            </a:r>
          </a:p>
        </p:txBody>
      </p:sp>
      <p:sp>
        <p:nvSpPr>
          <p:cNvPr id="12" name="TextBox 11">
            <a:extLst>
              <a:ext uri="{FF2B5EF4-FFF2-40B4-BE49-F238E27FC236}">
                <a16:creationId xmlns:a16="http://schemas.microsoft.com/office/drawing/2014/main" id="{ECB194AD-2FB2-49FA-A008-8FA5157161CB}"/>
              </a:ext>
            </a:extLst>
          </p:cNvPr>
          <p:cNvSpPr txBox="1"/>
          <p:nvPr/>
        </p:nvSpPr>
        <p:spPr>
          <a:xfrm>
            <a:off x="5226883" y="2083202"/>
            <a:ext cx="3239178" cy="294696"/>
          </a:xfrm>
          <a:prstGeom prst="rect">
            <a:avLst/>
          </a:prstGeom>
          <a:noFill/>
        </p:spPr>
        <p:txBody>
          <a:bodyPr wrap="square" rtlCol="0">
            <a:spAutoFit/>
          </a:bodyPr>
          <a:lstStyle/>
          <a:p>
            <a:pPr>
              <a:lnSpc>
                <a:spcPct val="150000"/>
              </a:lnSpc>
            </a:pPr>
            <a:r>
              <a:rPr lang="en-US" sz="1000" spc="90" dirty="0">
                <a:solidFill>
                  <a:schemeClr val="bg1"/>
                </a:solidFill>
                <a:latin typeface="GeosansLight" panose="02000603020000020003" pitchFamily="2" charset="0"/>
                <a:cs typeface="Mitr ExtraLight" panose="00000300000000000000" pitchFamily="2" charset="-34"/>
              </a:rPr>
              <a:t>With just basic cleaning we got 50</a:t>
            </a:r>
            <a:r>
              <a:rPr lang="en-US" sz="1000" spc="90" baseline="30000" dirty="0">
                <a:solidFill>
                  <a:schemeClr val="bg1"/>
                </a:solidFill>
                <a:latin typeface="GeosansLight" panose="02000603020000020003" pitchFamily="2" charset="0"/>
                <a:cs typeface="Mitr ExtraLight" panose="00000300000000000000" pitchFamily="2" charset="-34"/>
              </a:rPr>
              <a:t>th</a:t>
            </a:r>
            <a:r>
              <a:rPr lang="en-US" sz="1000" spc="90" dirty="0">
                <a:solidFill>
                  <a:schemeClr val="bg1"/>
                </a:solidFill>
                <a:latin typeface="GeosansLight" panose="02000603020000020003" pitchFamily="2" charset="0"/>
                <a:cs typeface="Mitr ExtraLight" panose="00000300000000000000" pitchFamily="2" charset="-34"/>
              </a:rPr>
              <a:t> place!</a:t>
            </a:r>
          </a:p>
        </p:txBody>
      </p:sp>
      <p:sp>
        <p:nvSpPr>
          <p:cNvPr id="13" name="TextBox 12">
            <a:extLst>
              <a:ext uri="{FF2B5EF4-FFF2-40B4-BE49-F238E27FC236}">
                <a16:creationId xmlns:a16="http://schemas.microsoft.com/office/drawing/2014/main" id="{1CEC0584-7626-472B-9F2A-08E27E8152C7}"/>
              </a:ext>
            </a:extLst>
          </p:cNvPr>
          <p:cNvSpPr txBox="1"/>
          <p:nvPr/>
        </p:nvSpPr>
        <p:spPr>
          <a:xfrm>
            <a:off x="5226883" y="3749839"/>
            <a:ext cx="3239178" cy="294696"/>
          </a:xfrm>
          <a:prstGeom prst="rect">
            <a:avLst/>
          </a:prstGeom>
          <a:noFill/>
        </p:spPr>
        <p:txBody>
          <a:bodyPr wrap="square" rtlCol="0">
            <a:spAutoFit/>
          </a:bodyPr>
          <a:lstStyle/>
          <a:p>
            <a:pPr>
              <a:lnSpc>
                <a:spcPct val="150000"/>
              </a:lnSpc>
            </a:pPr>
            <a:r>
              <a:rPr lang="en-US" sz="1000" spc="90" dirty="0">
                <a:solidFill>
                  <a:schemeClr val="bg1"/>
                </a:solidFill>
                <a:latin typeface="GeosansLight" panose="02000603020000020003" pitchFamily="2" charset="0"/>
                <a:cs typeface="Mitr ExtraLight" panose="00000300000000000000" pitchFamily="2" charset="-34"/>
              </a:rPr>
              <a:t>Sorry, your intuition is [most likely] wrong.</a:t>
            </a:r>
          </a:p>
        </p:txBody>
      </p:sp>
      <p:sp>
        <p:nvSpPr>
          <p:cNvPr id="14" name="TextBox 13">
            <a:extLst>
              <a:ext uri="{FF2B5EF4-FFF2-40B4-BE49-F238E27FC236}">
                <a16:creationId xmlns:a16="http://schemas.microsoft.com/office/drawing/2014/main" id="{1E97FFCD-5827-4824-80F1-52FE0BDAD683}"/>
              </a:ext>
            </a:extLst>
          </p:cNvPr>
          <p:cNvSpPr txBox="1"/>
          <p:nvPr/>
        </p:nvSpPr>
        <p:spPr>
          <a:xfrm>
            <a:off x="5226883" y="1783421"/>
            <a:ext cx="3239178" cy="298672"/>
          </a:xfrm>
          <a:prstGeom prst="rect">
            <a:avLst/>
          </a:prstGeom>
          <a:noFill/>
        </p:spPr>
        <p:txBody>
          <a:bodyPr wrap="square" rtlCol="0">
            <a:spAutoFit/>
          </a:bodyPr>
          <a:lstStyle/>
          <a:p>
            <a:pPr>
              <a:lnSpc>
                <a:spcPct val="150000"/>
              </a:lnSpc>
            </a:pPr>
            <a:r>
              <a:rPr lang="en-US" sz="1000" spc="90" dirty="0">
                <a:solidFill>
                  <a:schemeClr val="bg1"/>
                </a:solidFill>
                <a:latin typeface="MADE GoodTime Grotesk" panose="02000503000000020004" pitchFamily="50" charset="0"/>
                <a:cs typeface="Mitr ExtraLight" panose="00000300000000000000" pitchFamily="2" charset="-34"/>
              </a:rPr>
              <a:t>Cleaning is [almost] everything</a:t>
            </a:r>
          </a:p>
        </p:txBody>
      </p:sp>
      <p:sp>
        <p:nvSpPr>
          <p:cNvPr id="15" name="TextBox 14">
            <a:extLst>
              <a:ext uri="{FF2B5EF4-FFF2-40B4-BE49-F238E27FC236}">
                <a16:creationId xmlns:a16="http://schemas.microsoft.com/office/drawing/2014/main" id="{A3077322-3503-4513-8B6A-C41482C4EB10}"/>
              </a:ext>
            </a:extLst>
          </p:cNvPr>
          <p:cNvSpPr txBox="1"/>
          <p:nvPr/>
        </p:nvSpPr>
        <p:spPr>
          <a:xfrm>
            <a:off x="5226882" y="3532538"/>
            <a:ext cx="4418688" cy="298672"/>
          </a:xfrm>
          <a:prstGeom prst="rect">
            <a:avLst/>
          </a:prstGeom>
          <a:noFill/>
        </p:spPr>
        <p:txBody>
          <a:bodyPr wrap="square" rtlCol="0">
            <a:spAutoFit/>
          </a:bodyPr>
          <a:lstStyle/>
          <a:p>
            <a:pPr>
              <a:lnSpc>
                <a:spcPct val="150000"/>
              </a:lnSpc>
            </a:pPr>
            <a:r>
              <a:rPr lang="en-US" sz="1000" spc="90" dirty="0">
                <a:solidFill>
                  <a:schemeClr val="bg1"/>
                </a:solidFill>
                <a:latin typeface="MADE GoodTime Grotesk" panose="02000503000000020004" pitchFamily="50" charset="0"/>
                <a:cs typeface="Mitr ExtraLight" panose="00000300000000000000" pitchFamily="2" charset="-34"/>
              </a:rPr>
              <a:t>Don’t allow any assumption to go unchallenged</a:t>
            </a:r>
          </a:p>
        </p:txBody>
      </p:sp>
      <p:sp>
        <p:nvSpPr>
          <p:cNvPr id="16" name="TextBox 15">
            <a:extLst>
              <a:ext uri="{FF2B5EF4-FFF2-40B4-BE49-F238E27FC236}">
                <a16:creationId xmlns:a16="http://schemas.microsoft.com/office/drawing/2014/main" id="{6E28F2D4-7CD4-4C33-93A8-842F26846C70}"/>
              </a:ext>
            </a:extLst>
          </p:cNvPr>
          <p:cNvSpPr txBox="1"/>
          <p:nvPr/>
        </p:nvSpPr>
        <p:spPr>
          <a:xfrm>
            <a:off x="5226883" y="2924990"/>
            <a:ext cx="3239178" cy="294696"/>
          </a:xfrm>
          <a:prstGeom prst="rect">
            <a:avLst/>
          </a:prstGeom>
          <a:noFill/>
        </p:spPr>
        <p:txBody>
          <a:bodyPr wrap="square" rtlCol="0">
            <a:spAutoFit/>
          </a:bodyPr>
          <a:lstStyle/>
          <a:p>
            <a:pPr>
              <a:lnSpc>
                <a:spcPct val="150000"/>
              </a:lnSpc>
            </a:pPr>
            <a:r>
              <a:rPr lang="en-US" sz="1000" spc="90" dirty="0">
                <a:solidFill>
                  <a:schemeClr val="bg1"/>
                </a:solidFill>
                <a:latin typeface="GeosansLight" panose="02000603020000020003" pitchFamily="2" charset="0"/>
                <a:cs typeface="Mitr ExtraLight" panose="00000300000000000000" pitchFamily="2" charset="-34"/>
              </a:rPr>
              <a:t>Augmentation, tuning, and stacking – oh my!</a:t>
            </a:r>
          </a:p>
        </p:txBody>
      </p:sp>
      <p:sp>
        <p:nvSpPr>
          <p:cNvPr id="17" name="TextBox 16">
            <a:extLst>
              <a:ext uri="{FF2B5EF4-FFF2-40B4-BE49-F238E27FC236}">
                <a16:creationId xmlns:a16="http://schemas.microsoft.com/office/drawing/2014/main" id="{34D379E5-4C0C-4055-B1ED-405108214E40}"/>
              </a:ext>
            </a:extLst>
          </p:cNvPr>
          <p:cNvSpPr txBox="1"/>
          <p:nvPr/>
        </p:nvSpPr>
        <p:spPr>
          <a:xfrm>
            <a:off x="5226883" y="2658534"/>
            <a:ext cx="3239178" cy="298672"/>
          </a:xfrm>
          <a:prstGeom prst="rect">
            <a:avLst/>
          </a:prstGeom>
          <a:noFill/>
        </p:spPr>
        <p:txBody>
          <a:bodyPr wrap="square" rtlCol="0">
            <a:spAutoFit/>
          </a:bodyPr>
          <a:lstStyle/>
          <a:p>
            <a:pPr>
              <a:lnSpc>
                <a:spcPct val="150000"/>
              </a:lnSpc>
            </a:pPr>
            <a:r>
              <a:rPr lang="en-US" sz="1000" spc="90" dirty="0">
                <a:solidFill>
                  <a:schemeClr val="bg1"/>
                </a:solidFill>
                <a:latin typeface="MADE GoodTime Grotesk" panose="02000503000000020004" pitchFamily="50" charset="0"/>
                <a:cs typeface="Mitr ExtraLight" panose="00000300000000000000" pitchFamily="2" charset="-34"/>
              </a:rPr>
              <a:t>The last 10% is 90% of the work</a:t>
            </a:r>
          </a:p>
        </p:txBody>
      </p:sp>
      <p:sp>
        <p:nvSpPr>
          <p:cNvPr id="18" name="TextBox 17">
            <a:extLst>
              <a:ext uri="{FF2B5EF4-FFF2-40B4-BE49-F238E27FC236}">
                <a16:creationId xmlns:a16="http://schemas.microsoft.com/office/drawing/2014/main" id="{656B9ADB-8D88-42C6-A08F-76EB80BBE056}"/>
              </a:ext>
            </a:extLst>
          </p:cNvPr>
          <p:cNvSpPr txBox="1"/>
          <p:nvPr/>
        </p:nvSpPr>
        <p:spPr>
          <a:xfrm>
            <a:off x="4563770" y="1783421"/>
            <a:ext cx="778081" cy="461665"/>
          </a:xfrm>
          <a:prstGeom prst="rect">
            <a:avLst/>
          </a:prstGeom>
          <a:noFill/>
        </p:spPr>
        <p:txBody>
          <a:bodyPr wrap="square" rtlCol="0">
            <a:spAutoFit/>
          </a:bodyPr>
          <a:lstStyle/>
          <a:p>
            <a:r>
              <a:rPr lang="en-US" sz="2400" spc="90" dirty="0">
                <a:solidFill>
                  <a:srgbClr val="FDB515"/>
                </a:solidFill>
                <a:latin typeface="MADE GoodTime Grotesk" panose="02000503000000020004" pitchFamily="50" charset="0"/>
                <a:cs typeface="Mitr ExtraLight" panose="00000300000000000000" pitchFamily="2" charset="-34"/>
              </a:rPr>
              <a:t>01</a:t>
            </a:r>
          </a:p>
        </p:txBody>
      </p:sp>
      <p:sp>
        <p:nvSpPr>
          <p:cNvPr id="19" name="TextBox 18">
            <a:extLst>
              <a:ext uri="{FF2B5EF4-FFF2-40B4-BE49-F238E27FC236}">
                <a16:creationId xmlns:a16="http://schemas.microsoft.com/office/drawing/2014/main" id="{2CAAE04E-5C04-4E5A-B04D-197B8ADED662}"/>
              </a:ext>
            </a:extLst>
          </p:cNvPr>
          <p:cNvSpPr txBox="1"/>
          <p:nvPr/>
        </p:nvSpPr>
        <p:spPr>
          <a:xfrm>
            <a:off x="4563770" y="3533647"/>
            <a:ext cx="778081" cy="461665"/>
          </a:xfrm>
          <a:prstGeom prst="rect">
            <a:avLst/>
          </a:prstGeom>
          <a:noFill/>
        </p:spPr>
        <p:txBody>
          <a:bodyPr wrap="square" rtlCol="0">
            <a:spAutoFit/>
          </a:bodyPr>
          <a:lstStyle/>
          <a:p>
            <a:r>
              <a:rPr lang="en-US" sz="2400" spc="90" dirty="0">
                <a:solidFill>
                  <a:srgbClr val="9DAD33"/>
                </a:solidFill>
                <a:latin typeface="MADE GoodTime Grotesk" panose="02000503000000020004" pitchFamily="50" charset="0"/>
                <a:cs typeface="Mitr ExtraLight" panose="00000300000000000000" pitchFamily="2" charset="-34"/>
              </a:rPr>
              <a:t>03</a:t>
            </a:r>
          </a:p>
        </p:txBody>
      </p:sp>
      <p:sp>
        <p:nvSpPr>
          <p:cNvPr id="20" name="TextBox 19">
            <a:extLst>
              <a:ext uri="{FF2B5EF4-FFF2-40B4-BE49-F238E27FC236}">
                <a16:creationId xmlns:a16="http://schemas.microsoft.com/office/drawing/2014/main" id="{D771903C-C56C-4E90-BF4D-15CFBF3E2C53}"/>
              </a:ext>
            </a:extLst>
          </p:cNvPr>
          <p:cNvSpPr txBox="1"/>
          <p:nvPr/>
        </p:nvSpPr>
        <p:spPr>
          <a:xfrm>
            <a:off x="4563770" y="2658534"/>
            <a:ext cx="778081" cy="461665"/>
          </a:xfrm>
          <a:prstGeom prst="rect">
            <a:avLst/>
          </a:prstGeom>
          <a:noFill/>
        </p:spPr>
        <p:txBody>
          <a:bodyPr wrap="square" rtlCol="0">
            <a:spAutoFit/>
          </a:bodyPr>
          <a:lstStyle/>
          <a:p>
            <a:r>
              <a:rPr lang="en-US" sz="2400" spc="90" dirty="0">
                <a:solidFill>
                  <a:srgbClr val="B9D3B6"/>
                </a:solidFill>
                <a:latin typeface="MADE GoodTime Grotesk" panose="02000503000000020004" pitchFamily="50" charset="0"/>
                <a:cs typeface="Mitr ExtraLight" panose="00000300000000000000" pitchFamily="2" charset="-34"/>
              </a:rPr>
              <a:t>02</a:t>
            </a:r>
          </a:p>
        </p:txBody>
      </p:sp>
      <p:sp>
        <p:nvSpPr>
          <p:cNvPr id="21" name="TextBox 20">
            <a:extLst>
              <a:ext uri="{FF2B5EF4-FFF2-40B4-BE49-F238E27FC236}">
                <a16:creationId xmlns:a16="http://schemas.microsoft.com/office/drawing/2014/main" id="{7A1B0AF3-D5F1-496D-8E88-BD424606EB36}"/>
              </a:ext>
            </a:extLst>
          </p:cNvPr>
          <p:cNvSpPr txBox="1"/>
          <p:nvPr/>
        </p:nvSpPr>
        <p:spPr>
          <a:xfrm>
            <a:off x="5226882" y="5583654"/>
            <a:ext cx="3782079" cy="294696"/>
          </a:xfrm>
          <a:prstGeom prst="rect">
            <a:avLst/>
          </a:prstGeom>
          <a:noFill/>
        </p:spPr>
        <p:txBody>
          <a:bodyPr wrap="square" rtlCol="0">
            <a:spAutoFit/>
          </a:bodyPr>
          <a:lstStyle/>
          <a:p>
            <a:pPr>
              <a:lnSpc>
                <a:spcPct val="150000"/>
              </a:lnSpc>
            </a:pPr>
            <a:r>
              <a:rPr lang="en-US" sz="1000" spc="90" dirty="0">
                <a:solidFill>
                  <a:schemeClr val="bg1"/>
                </a:solidFill>
                <a:latin typeface="GeosansLight" panose="02000603020000020003" pitchFamily="2" charset="0"/>
                <a:cs typeface="Mitr ExtraLight" panose="00000300000000000000" pitchFamily="2" charset="-34"/>
              </a:rPr>
              <a:t>There is a point where progress is best had after a break.</a:t>
            </a:r>
          </a:p>
        </p:txBody>
      </p:sp>
      <p:sp>
        <p:nvSpPr>
          <p:cNvPr id="22" name="TextBox 21">
            <a:extLst>
              <a:ext uri="{FF2B5EF4-FFF2-40B4-BE49-F238E27FC236}">
                <a16:creationId xmlns:a16="http://schemas.microsoft.com/office/drawing/2014/main" id="{D17D30EC-1516-4D16-B0C6-E61E6C9CCFD1}"/>
              </a:ext>
            </a:extLst>
          </p:cNvPr>
          <p:cNvSpPr txBox="1"/>
          <p:nvPr/>
        </p:nvSpPr>
        <p:spPr>
          <a:xfrm>
            <a:off x="5226883" y="5283873"/>
            <a:ext cx="3239178" cy="298672"/>
          </a:xfrm>
          <a:prstGeom prst="rect">
            <a:avLst/>
          </a:prstGeom>
          <a:noFill/>
        </p:spPr>
        <p:txBody>
          <a:bodyPr wrap="square" rtlCol="0">
            <a:spAutoFit/>
          </a:bodyPr>
          <a:lstStyle/>
          <a:p>
            <a:pPr>
              <a:lnSpc>
                <a:spcPct val="150000"/>
              </a:lnSpc>
            </a:pPr>
            <a:r>
              <a:rPr lang="en-US" sz="1000" spc="90" dirty="0">
                <a:solidFill>
                  <a:schemeClr val="bg1"/>
                </a:solidFill>
                <a:latin typeface="MADE GoodTime Grotesk" panose="02000503000000020004" pitchFamily="50" charset="0"/>
                <a:cs typeface="Mitr ExtraLight" panose="00000300000000000000" pitchFamily="2" charset="-34"/>
              </a:rPr>
              <a:t>When in doubt… put it down</a:t>
            </a:r>
          </a:p>
        </p:txBody>
      </p:sp>
      <p:sp>
        <p:nvSpPr>
          <p:cNvPr id="23" name="TextBox 22">
            <a:extLst>
              <a:ext uri="{FF2B5EF4-FFF2-40B4-BE49-F238E27FC236}">
                <a16:creationId xmlns:a16="http://schemas.microsoft.com/office/drawing/2014/main" id="{FEA4495C-81BE-42F8-8F42-05B8680CDBFF}"/>
              </a:ext>
            </a:extLst>
          </p:cNvPr>
          <p:cNvSpPr txBox="1"/>
          <p:nvPr/>
        </p:nvSpPr>
        <p:spPr>
          <a:xfrm>
            <a:off x="5226883" y="4666747"/>
            <a:ext cx="3239178" cy="294696"/>
          </a:xfrm>
          <a:prstGeom prst="rect">
            <a:avLst/>
          </a:prstGeom>
          <a:noFill/>
        </p:spPr>
        <p:txBody>
          <a:bodyPr wrap="square" rtlCol="0">
            <a:spAutoFit/>
          </a:bodyPr>
          <a:lstStyle/>
          <a:p>
            <a:pPr>
              <a:lnSpc>
                <a:spcPct val="150000"/>
              </a:lnSpc>
            </a:pPr>
            <a:r>
              <a:rPr lang="en-US" sz="1000" spc="90" dirty="0">
                <a:solidFill>
                  <a:schemeClr val="bg1"/>
                </a:solidFill>
                <a:latin typeface="GeosansLight" panose="02000603020000020003" pitchFamily="2" charset="0"/>
                <a:cs typeface="Mitr ExtraLight" panose="00000300000000000000" pitchFamily="2" charset="-34"/>
              </a:rPr>
              <a:t>Be “ok” with failure… a whole lot of failure.</a:t>
            </a:r>
          </a:p>
        </p:txBody>
      </p:sp>
      <p:sp>
        <p:nvSpPr>
          <p:cNvPr id="24" name="TextBox 23">
            <a:extLst>
              <a:ext uri="{FF2B5EF4-FFF2-40B4-BE49-F238E27FC236}">
                <a16:creationId xmlns:a16="http://schemas.microsoft.com/office/drawing/2014/main" id="{2618F32F-3BF5-45BB-95F4-49C5751E66D7}"/>
              </a:ext>
            </a:extLst>
          </p:cNvPr>
          <p:cNvSpPr txBox="1"/>
          <p:nvPr/>
        </p:nvSpPr>
        <p:spPr>
          <a:xfrm>
            <a:off x="5226882" y="4408760"/>
            <a:ext cx="4638607" cy="298672"/>
          </a:xfrm>
          <a:prstGeom prst="rect">
            <a:avLst/>
          </a:prstGeom>
          <a:noFill/>
        </p:spPr>
        <p:txBody>
          <a:bodyPr wrap="square" rtlCol="0">
            <a:spAutoFit/>
          </a:bodyPr>
          <a:lstStyle/>
          <a:p>
            <a:pPr>
              <a:lnSpc>
                <a:spcPct val="150000"/>
              </a:lnSpc>
            </a:pPr>
            <a:r>
              <a:rPr lang="en-US" sz="1000" spc="90" dirty="0">
                <a:solidFill>
                  <a:schemeClr val="bg1"/>
                </a:solidFill>
                <a:latin typeface="MADE GoodTime Grotesk" panose="02000503000000020004" pitchFamily="50" charset="0"/>
                <a:cs typeface="Mitr ExtraLight" panose="00000300000000000000" pitchFamily="2" charset="-34"/>
              </a:rPr>
              <a:t>Success is non-linear</a:t>
            </a:r>
          </a:p>
        </p:txBody>
      </p:sp>
      <p:sp>
        <p:nvSpPr>
          <p:cNvPr id="25" name="TextBox 24">
            <a:extLst>
              <a:ext uri="{FF2B5EF4-FFF2-40B4-BE49-F238E27FC236}">
                <a16:creationId xmlns:a16="http://schemas.microsoft.com/office/drawing/2014/main" id="{35F12AC1-0E93-42E7-9CC7-44A5E5B218B0}"/>
              </a:ext>
            </a:extLst>
          </p:cNvPr>
          <p:cNvSpPr txBox="1"/>
          <p:nvPr/>
        </p:nvSpPr>
        <p:spPr>
          <a:xfrm>
            <a:off x="4563770" y="5283873"/>
            <a:ext cx="778081" cy="461665"/>
          </a:xfrm>
          <a:prstGeom prst="rect">
            <a:avLst/>
          </a:prstGeom>
          <a:noFill/>
        </p:spPr>
        <p:txBody>
          <a:bodyPr wrap="square" rtlCol="0">
            <a:spAutoFit/>
          </a:bodyPr>
          <a:lstStyle/>
          <a:p>
            <a:r>
              <a:rPr lang="en-US" sz="2400" spc="90" dirty="0">
                <a:solidFill>
                  <a:srgbClr val="9952A0"/>
                </a:solidFill>
                <a:latin typeface="MADE GoodTime Grotesk" panose="02000503000000020004" pitchFamily="50" charset="0"/>
                <a:cs typeface="Mitr ExtraLight" panose="00000300000000000000" pitchFamily="2" charset="-34"/>
              </a:rPr>
              <a:t>05</a:t>
            </a:r>
          </a:p>
        </p:txBody>
      </p:sp>
      <p:sp>
        <p:nvSpPr>
          <p:cNvPr id="26" name="TextBox 25">
            <a:extLst>
              <a:ext uri="{FF2B5EF4-FFF2-40B4-BE49-F238E27FC236}">
                <a16:creationId xmlns:a16="http://schemas.microsoft.com/office/drawing/2014/main" id="{D41C73D0-E3EE-45F9-9359-5F727005DCF1}"/>
              </a:ext>
            </a:extLst>
          </p:cNvPr>
          <p:cNvSpPr txBox="1"/>
          <p:nvPr/>
        </p:nvSpPr>
        <p:spPr>
          <a:xfrm>
            <a:off x="4563770" y="4408760"/>
            <a:ext cx="778081" cy="461665"/>
          </a:xfrm>
          <a:prstGeom prst="rect">
            <a:avLst/>
          </a:prstGeom>
          <a:noFill/>
        </p:spPr>
        <p:txBody>
          <a:bodyPr wrap="square" rtlCol="0">
            <a:spAutoFit/>
          </a:bodyPr>
          <a:lstStyle/>
          <a:p>
            <a:r>
              <a:rPr lang="en-US" sz="2400" spc="90" dirty="0">
                <a:solidFill>
                  <a:srgbClr val="00B0DA"/>
                </a:solidFill>
                <a:latin typeface="MADE GoodTime Grotesk" panose="02000503000000020004" pitchFamily="50" charset="0"/>
                <a:cs typeface="Mitr ExtraLight" panose="00000300000000000000" pitchFamily="2" charset="-34"/>
              </a:rPr>
              <a:t>04</a:t>
            </a:r>
          </a:p>
        </p:txBody>
      </p:sp>
    </p:spTree>
    <p:extLst>
      <p:ext uri="{BB962C8B-B14F-4D97-AF65-F5344CB8AC3E}">
        <p14:creationId xmlns:p14="http://schemas.microsoft.com/office/powerpoint/2010/main" val="8135538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244B6CE-E99E-4F8C-AF9A-EC025430FD99}"/>
              </a:ext>
            </a:extLst>
          </p:cNvPr>
          <p:cNvSpPr txBox="1"/>
          <p:nvPr/>
        </p:nvSpPr>
        <p:spPr>
          <a:xfrm>
            <a:off x="8109893" y="6379379"/>
            <a:ext cx="3451650" cy="254237"/>
          </a:xfrm>
          <a:prstGeom prst="rect">
            <a:avLst/>
          </a:prstGeom>
          <a:noFill/>
        </p:spPr>
        <p:txBody>
          <a:bodyPr wrap="square" rtlCol="0">
            <a:spAutoFit/>
          </a:bodyPr>
          <a:lstStyle/>
          <a:p>
            <a:pPr algn="r">
              <a:lnSpc>
                <a:spcPct val="150000"/>
              </a:lnSpc>
            </a:pPr>
            <a:r>
              <a:rPr lang="en-US" sz="800" b="1" spc="90" dirty="0">
                <a:solidFill>
                  <a:schemeClr val="bg1"/>
                </a:solidFill>
                <a:latin typeface="GeosansLight" panose="02000603020000020003" pitchFamily="2" charset="0"/>
              </a:rPr>
              <a:t>U.C. Berkeley, School of Information </a:t>
            </a:r>
            <a:r>
              <a:rPr lang="en-US" sz="800" spc="90" dirty="0">
                <a:solidFill>
                  <a:schemeClr val="bg1"/>
                </a:solidFill>
                <a:latin typeface="GeosansLight" panose="02000603020000020003" pitchFamily="2" charset="0"/>
              </a:rPr>
              <a:t>– MIDS W207, Spring 2020</a:t>
            </a:r>
          </a:p>
        </p:txBody>
      </p:sp>
      <p:sp>
        <p:nvSpPr>
          <p:cNvPr id="3" name="Oval 2">
            <a:extLst>
              <a:ext uri="{FF2B5EF4-FFF2-40B4-BE49-F238E27FC236}">
                <a16:creationId xmlns:a16="http://schemas.microsoft.com/office/drawing/2014/main" id="{8F81DB3E-7EF7-42A4-BF9D-7E88BEBB104C}"/>
              </a:ext>
            </a:extLst>
          </p:cNvPr>
          <p:cNvSpPr/>
          <p:nvPr/>
        </p:nvSpPr>
        <p:spPr>
          <a:xfrm flipV="1">
            <a:off x="11714161" y="6444615"/>
            <a:ext cx="161566" cy="16156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DB733387-BD1F-4011-917D-AD7D9D495B66}"/>
              </a:ext>
            </a:extLst>
          </p:cNvPr>
          <p:cNvSpPr txBox="1"/>
          <p:nvPr/>
        </p:nvSpPr>
        <p:spPr>
          <a:xfrm>
            <a:off x="288837" y="6379379"/>
            <a:ext cx="370293" cy="257443"/>
          </a:xfrm>
          <a:prstGeom prst="rect">
            <a:avLst/>
          </a:prstGeom>
          <a:noFill/>
        </p:spPr>
        <p:txBody>
          <a:bodyPr wrap="square" rtlCol="0">
            <a:spAutoFit/>
          </a:bodyPr>
          <a:lstStyle/>
          <a:p>
            <a:pPr>
              <a:lnSpc>
                <a:spcPct val="150000"/>
              </a:lnSpc>
            </a:pPr>
            <a:r>
              <a:rPr lang="en-US" sz="800" spc="90" dirty="0">
                <a:solidFill>
                  <a:schemeClr val="bg1"/>
                </a:solidFill>
                <a:latin typeface="MADE GoodTime Grotesk" panose="02000503000000020004" pitchFamily="50" charset="0"/>
              </a:rPr>
              <a:t>01</a:t>
            </a:r>
          </a:p>
        </p:txBody>
      </p:sp>
      <p:sp>
        <p:nvSpPr>
          <p:cNvPr id="11" name="TextBox 10">
            <a:extLst>
              <a:ext uri="{FF2B5EF4-FFF2-40B4-BE49-F238E27FC236}">
                <a16:creationId xmlns:a16="http://schemas.microsoft.com/office/drawing/2014/main" id="{B2363C94-C91E-4A8D-91C7-207F34820F36}"/>
              </a:ext>
            </a:extLst>
          </p:cNvPr>
          <p:cNvSpPr txBox="1"/>
          <p:nvPr/>
        </p:nvSpPr>
        <p:spPr>
          <a:xfrm>
            <a:off x="255498" y="2044832"/>
            <a:ext cx="2702230" cy="1679691"/>
          </a:xfrm>
          <a:prstGeom prst="rect">
            <a:avLst/>
          </a:prstGeom>
          <a:noFill/>
        </p:spPr>
        <p:txBody>
          <a:bodyPr wrap="square" rtlCol="0">
            <a:spAutoFit/>
          </a:bodyPr>
          <a:lstStyle/>
          <a:p>
            <a:pPr>
              <a:lnSpc>
                <a:spcPct val="150000"/>
              </a:lnSpc>
            </a:pPr>
            <a:r>
              <a:rPr lang="en-US" sz="1000" b="1" spc="90" dirty="0">
                <a:solidFill>
                  <a:schemeClr val="bg1"/>
                </a:solidFill>
                <a:latin typeface="GeosansLight" panose="02000603020000020003" pitchFamily="2" charset="0"/>
              </a:rPr>
              <a:t>Dataset </a:t>
            </a:r>
          </a:p>
          <a:p>
            <a:pPr marL="171450" indent="-171450">
              <a:lnSpc>
                <a:spcPct val="150000"/>
              </a:lnSpc>
              <a:buFont typeface="Arial" panose="020B0604020202020204" pitchFamily="34" charset="0"/>
              <a:buChar char="•"/>
            </a:pPr>
            <a:r>
              <a:rPr lang="en-US" sz="1000" spc="90" dirty="0">
                <a:solidFill>
                  <a:schemeClr val="bg1"/>
                </a:solidFill>
                <a:latin typeface="GeosansLight" panose="02000603020000020003" pitchFamily="2" charset="0"/>
              </a:rPr>
              <a:t>96</a:t>
            </a:r>
            <a:r>
              <a:rPr lang="en-US" sz="1000" i="1" spc="90" dirty="0">
                <a:solidFill>
                  <a:schemeClr val="bg1"/>
                </a:solidFill>
                <a:latin typeface="GeosansLight" panose="02000603020000020003" pitchFamily="2" charset="0"/>
              </a:rPr>
              <a:t>h</a:t>
            </a:r>
            <a:r>
              <a:rPr lang="en-US" sz="1000" spc="90" dirty="0">
                <a:solidFill>
                  <a:schemeClr val="bg1"/>
                </a:solidFill>
                <a:latin typeface="GeosansLight" panose="02000603020000020003" pitchFamily="2" charset="0"/>
              </a:rPr>
              <a:t> x 96</a:t>
            </a:r>
            <a:r>
              <a:rPr lang="en-US" sz="1000" i="1" spc="90" dirty="0">
                <a:solidFill>
                  <a:schemeClr val="bg1"/>
                </a:solidFill>
                <a:latin typeface="GeosansLight" panose="02000603020000020003" pitchFamily="2" charset="0"/>
              </a:rPr>
              <a:t>w</a:t>
            </a:r>
            <a:r>
              <a:rPr lang="en-US" sz="1000" spc="90" dirty="0">
                <a:solidFill>
                  <a:schemeClr val="bg1"/>
                </a:solidFill>
                <a:latin typeface="GeosansLight" panose="02000603020000020003" pitchFamily="2" charset="0"/>
              </a:rPr>
              <a:t> x 1</a:t>
            </a:r>
            <a:r>
              <a:rPr lang="en-US" sz="1000" i="1" spc="90" dirty="0">
                <a:solidFill>
                  <a:schemeClr val="bg1"/>
                </a:solidFill>
                <a:latin typeface="GeosansLight" panose="02000603020000020003" pitchFamily="2" charset="0"/>
              </a:rPr>
              <a:t>c</a:t>
            </a:r>
            <a:r>
              <a:rPr lang="en-US" sz="1000" spc="90" dirty="0">
                <a:solidFill>
                  <a:schemeClr val="bg1"/>
                </a:solidFill>
                <a:latin typeface="GeosansLight" panose="02000603020000020003" pitchFamily="2" charset="0"/>
              </a:rPr>
              <a:t> grayscale images</a:t>
            </a:r>
          </a:p>
          <a:p>
            <a:pPr marL="171450" indent="-171450">
              <a:lnSpc>
                <a:spcPct val="150000"/>
              </a:lnSpc>
              <a:buFont typeface="Arial" panose="020B0604020202020204" pitchFamily="34" charset="0"/>
              <a:buChar char="•"/>
            </a:pPr>
            <a:r>
              <a:rPr lang="en-US" sz="1000" spc="90" dirty="0">
                <a:solidFill>
                  <a:schemeClr val="bg1"/>
                </a:solidFill>
                <a:latin typeface="GeosansLight" panose="02000603020000020003" pitchFamily="2" charset="0"/>
              </a:rPr>
              <a:t>Pixel values [0..255]</a:t>
            </a:r>
          </a:p>
          <a:p>
            <a:pPr marL="171450" indent="-171450">
              <a:lnSpc>
                <a:spcPct val="150000"/>
              </a:lnSpc>
              <a:buFont typeface="Arial" panose="020B0604020202020204" pitchFamily="34" charset="0"/>
              <a:buChar char="•"/>
            </a:pPr>
            <a:r>
              <a:rPr lang="en-US" sz="1000" spc="90" dirty="0">
                <a:solidFill>
                  <a:schemeClr val="bg1"/>
                </a:solidFill>
                <a:latin typeface="GeosansLight" panose="02000603020000020003" pitchFamily="2" charset="0"/>
              </a:rPr>
              <a:t>Up to 30 labels of 15 keypoints in (x,y) coordinates for each image.</a:t>
            </a:r>
          </a:p>
          <a:p>
            <a:pPr marL="171450" indent="-171450">
              <a:lnSpc>
                <a:spcPct val="150000"/>
              </a:lnSpc>
              <a:buFont typeface="Arial" panose="020B0604020202020204" pitchFamily="34" charset="0"/>
              <a:buChar char="•"/>
            </a:pPr>
            <a:r>
              <a:rPr lang="en-US" sz="1000" spc="90" dirty="0">
                <a:solidFill>
                  <a:schemeClr val="bg1"/>
                </a:solidFill>
                <a:latin typeface="GeosansLight" panose="02000603020000020003" pitchFamily="2" charset="0"/>
              </a:rPr>
              <a:t>Images provided as space-separated integer array (1 x 9,216)</a:t>
            </a:r>
          </a:p>
        </p:txBody>
      </p:sp>
      <p:sp>
        <p:nvSpPr>
          <p:cNvPr id="13" name="TextBox 12">
            <a:extLst>
              <a:ext uri="{FF2B5EF4-FFF2-40B4-BE49-F238E27FC236}">
                <a16:creationId xmlns:a16="http://schemas.microsoft.com/office/drawing/2014/main" id="{0093988F-5B47-4016-A0EA-EA2B47A5A868}"/>
              </a:ext>
            </a:extLst>
          </p:cNvPr>
          <p:cNvSpPr txBox="1"/>
          <p:nvPr/>
        </p:nvSpPr>
        <p:spPr>
          <a:xfrm>
            <a:off x="2285526" y="224444"/>
            <a:ext cx="7620997" cy="587597"/>
          </a:xfrm>
          <a:prstGeom prst="rect">
            <a:avLst/>
          </a:prstGeom>
          <a:noFill/>
        </p:spPr>
        <p:txBody>
          <a:bodyPr wrap="none" rtlCol="0">
            <a:spAutoFit/>
          </a:bodyPr>
          <a:lstStyle/>
          <a:p>
            <a:pPr algn="ctr">
              <a:lnSpc>
                <a:spcPct val="150000"/>
              </a:lnSpc>
            </a:pPr>
            <a:r>
              <a:rPr lang="en-US" sz="2400" spc="90" dirty="0">
                <a:solidFill>
                  <a:schemeClr val="bg1"/>
                </a:solidFill>
                <a:latin typeface="MADE GoodTime Grotesk" panose="02000503000000020004" pitchFamily="50" charset="0"/>
              </a:rPr>
              <a:t>Your Mission, Should You Choose To Accept…</a:t>
            </a:r>
          </a:p>
        </p:txBody>
      </p:sp>
      <p:sp>
        <p:nvSpPr>
          <p:cNvPr id="14" name="TextBox 13">
            <a:extLst>
              <a:ext uri="{FF2B5EF4-FFF2-40B4-BE49-F238E27FC236}">
                <a16:creationId xmlns:a16="http://schemas.microsoft.com/office/drawing/2014/main" id="{664CD124-DE89-4F14-AFC0-E54B03E3DFB0}"/>
              </a:ext>
            </a:extLst>
          </p:cNvPr>
          <p:cNvSpPr txBox="1"/>
          <p:nvPr/>
        </p:nvSpPr>
        <p:spPr>
          <a:xfrm>
            <a:off x="3018503" y="858465"/>
            <a:ext cx="6154994" cy="294696"/>
          </a:xfrm>
          <a:prstGeom prst="rect">
            <a:avLst/>
          </a:prstGeom>
          <a:noFill/>
        </p:spPr>
        <p:txBody>
          <a:bodyPr wrap="square" rtlCol="0">
            <a:spAutoFit/>
          </a:bodyPr>
          <a:lstStyle/>
          <a:p>
            <a:pPr algn="ctr">
              <a:lnSpc>
                <a:spcPct val="150000"/>
              </a:lnSpc>
            </a:pPr>
            <a:r>
              <a:rPr lang="en-US" sz="1000" spc="90" dirty="0">
                <a:solidFill>
                  <a:schemeClr val="bg1"/>
                </a:solidFill>
                <a:latin typeface="GeosansLight" panose="02000603020000020003" pitchFamily="2" charset="0"/>
              </a:rPr>
              <a:t>Detection of [up to] 15 facial landmarks on 1,783 images</a:t>
            </a:r>
          </a:p>
        </p:txBody>
      </p:sp>
      <p:grpSp>
        <p:nvGrpSpPr>
          <p:cNvPr id="35" name="Group 34">
            <a:extLst>
              <a:ext uri="{FF2B5EF4-FFF2-40B4-BE49-F238E27FC236}">
                <a16:creationId xmlns:a16="http://schemas.microsoft.com/office/drawing/2014/main" id="{6244DA28-7A5D-4581-A83A-83CDAB05F02A}"/>
              </a:ext>
            </a:extLst>
          </p:cNvPr>
          <p:cNvGrpSpPr/>
          <p:nvPr/>
        </p:nvGrpSpPr>
        <p:grpSpPr>
          <a:xfrm>
            <a:off x="3392835" y="2044832"/>
            <a:ext cx="5449416" cy="2387335"/>
            <a:chOff x="3392835" y="2235332"/>
            <a:chExt cx="5449416" cy="2387335"/>
          </a:xfrm>
        </p:grpSpPr>
        <p:pic>
          <p:nvPicPr>
            <p:cNvPr id="20" name="Picture 19">
              <a:extLst>
                <a:ext uri="{FF2B5EF4-FFF2-40B4-BE49-F238E27FC236}">
                  <a16:creationId xmlns:a16="http://schemas.microsoft.com/office/drawing/2014/main" id="{0F5520D0-B98A-4B31-96BE-25239154D2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92835" y="2235332"/>
              <a:ext cx="2387335" cy="2387335"/>
            </a:xfrm>
            <a:prstGeom prst="rect">
              <a:avLst/>
            </a:prstGeom>
          </p:spPr>
        </p:pic>
        <p:pic>
          <p:nvPicPr>
            <p:cNvPr id="24" name="Picture 23">
              <a:extLst>
                <a:ext uri="{FF2B5EF4-FFF2-40B4-BE49-F238E27FC236}">
                  <a16:creationId xmlns:a16="http://schemas.microsoft.com/office/drawing/2014/main" id="{884294F0-37A2-4D56-8C41-6AF2DC1CEB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11830" y="2235332"/>
              <a:ext cx="2430421" cy="2387335"/>
            </a:xfrm>
            <a:prstGeom prst="rect">
              <a:avLst/>
            </a:prstGeom>
          </p:spPr>
        </p:pic>
        <p:sp>
          <p:nvSpPr>
            <p:cNvPr id="25" name="Arrow: Right 24">
              <a:extLst>
                <a:ext uri="{FF2B5EF4-FFF2-40B4-BE49-F238E27FC236}">
                  <a16:creationId xmlns:a16="http://schemas.microsoft.com/office/drawing/2014/main" id="{911B1FCA-2697-4B2F-AF3E-4D7BE839CC5E}"/>
                </a:ext>
              </a:extLst>
            </p:cNvPr>
            <p:cNvSpPr/>
            <p:nvPr/>
          </p:nvSpPr>
          <p:spPr>
            <a:xfrm>
              <a:off x="5886450" y="3222625"/>
              <a:ext cx="419100" cy="412750"/>
            </a:xfrm>
            <a:prstGeom prst="rightArrow">
              <a:avLst/>
            </a:prstGeom>
            <a:solidFill>
              <a:srgbClr val="9DAD33"/>
            </a:solidFill>
            <a:ln>
              <a:no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grpSp>
      <p:sp>
        <p:nvSpPr>
          <p:cNvPr id="26" name="Shape 739">
            <a:extLst>
              <a:ext uri="{FF2B5EF4-FFF2-40B4-BE49-F238E27FC236}">
                <a16:creationId xmlns:a16="http://schemas.microsoft.com/office/drawing/2014/main" id="{5EF8ADCA-A051-4F8F-BF38-91FC4206EB60}"/>
              </a:ext>
            </a:extLst>
          </p:cNvPr>
          <p:cNvSpPr/>
          <p:nvPr/>
        </p:nvSpPr>
        <p:spPr>
          <a:xfrm>
            <a:off x="3363020" y="4880646"/>
            <a:ext cx="4371119" cy="357427"/>
          </a:xfrm>
          <a:prstGeom prst="rect">
            <a:avLst/>
          </a:prstGeom>
          <a:solidFill>
            <a:srgbClr val="003262"/>
          </a:solidFill>
          <a:ln w="12700">
            <a:solidFill>
              <a:schemeClr val="tx1">
                <a:lumMod val="85000"/>
                <a:lumOff val="15000"/>
              </a:schemeClr>
            </a:solidFill>
            <a:miter lim="400000"/>
          </a:ln>
        </p:spPr>
        <p:txBody>
          <a:bodyPr lIns="50800" tIns="50800" rIns="50800" bIns="50800" anchor="ctr"/>
          <a:lstStyle/>
          <a:p>
            <a:pPr>
              <a:defRPr>
                <a:solidFill>
                  <a:srgbClr val="FFFFFF"/>
                </a:solidFill>
                <a:effectLst>
                  <a:outerShdw blurRad="38100" dist="12700" dir="5400000" rotWithShape="0">
                    <a:srgbClr val="000000">
                      <a:alpha val="50000"/>
                    </a:srgbClr>
                  </a:outerShdw>
                </a:effectLst>
                <a:latin typeface="Helvetica"/>
                <a:ea typeface="Helvetica"/>
                <a:cs typeface="Helvetica"/>
                <a:sym typeface="Helvetica"/>
              </a:defRPr>
            </a:pPr>
            <a:r>
              <a:rPr lang="en-US" sz="1400" dirty="0">
                <a:latin typeface="Montserrat"/>
                <a:ea typeface="Montserrat"/>
                <a:cs typeface="Montserrat"/>
              </a:rPr>
              <a:t>train [7,049]</a:t>
            </a:r>
            <a:endParaRPr sz="1400" dirty="0">
              <a:latin typeface="Montserrat"/>
              <a:ea typeface="Montserrat"/>
              <a:cs typeface="Montserrat"/>
            </a:endParaRPr>
          </a:p>
        </p:txBody>
      </p:sp>
      <p:sp>
        <p:nvSpPr>
          <p:cNvPr id="27" name="Shape 740">
            <a:extLst>
              <a:ext uri="{FF2B5EF4-FFF2-40B4-BE49-F238E27FC236}">
                <a16:creationId xmlns:a16="http://schemas.microsoft.com/office/drawing/2014/main" id="{26207C6A-4DE6-4AE1-A65D-EDAC5D99146D}"/>
              </a:ext>
            </a:extLst>
          </p:cNvPr>
          <p:cNvSpPr/>
          <p:nvPr/>
        </p:nvSpPr>
        <p:spPr>
          <a:xfrm>
            <a:off x="7734139" y="4885939"/>
            <a:ext cx="1108112" cy="343003"/>
          </a:xfrm>
          <a:prstGeom prst="rect">
            <a:avLst/>
          </a:prstGeom>
          <a:solidFill>
            <a:srgbClr val="53626F"/>
          </a:solidFill>
          <a:ln w="12700">
            <a:solidFill>
              <a:schemeClr val="tx1">
                <a:lumMod val="85000"/>
                <a:lumOff val="15000"/>
              </a:schemeClr>
            </a:solidFill>
            <a:miter lim="400000"/>
          </a:ln>
        </p:spPr>
        <p:txBody>
          <a:bodyPr lIns="50800" tIns="50800" rIns="50800" bIns="50800" anchor="ctr"/>
          <a:lstStyle/>
          <a:p>
            <a:pPr>
              <a:defRPr>
                <a:solidFill>
                  <a:srgbClr val="FFFFFF"/>
                </a:solidFill>
                <a:effectLst>
                  <a:outerShdw blurRad="38100" dist="12700" dir="5400000" rotWithShape="0">
                    <a:srgbClr val="000000">
                      <a:alpha val="50000"/>
                    </a:srgbClr>
                  </a:outerShdw>
                </a:effectLst>
                <a:latin typeface="Helvetica"/>
                <a:ea typeface="Helvetica"/>
                <a:cs typeface="Helvetica"/>
                <a:sym typeface="Helvetica"/>
              </a:defRPr>
            </a:pPr>
            <a:r>
              <a:rPr lang="en-US" sz="1400" dirty="0">
                <a:latin typeface="Montserrat"/>
                <a:ea typeface="Montserrat"/>
                <a:cs typeface="Montserrat"/>
              </a:rPr>
              <a:t>test [1,783]</a:t>
            </a:r>
            <a:endParaRPr sz="1400" dirty="0">
              <a:latin typeface="Montserrat"/>
              <a:ea typeface="Montserrat"/>
              <a:cs typeface="Montserrat"/>
            </a:endParaRPr>
          </a:p>
        </p:txBody>
      </p:sp>
      <p:sp>
        <p:nvSpPr>
          <p:cNvPr id="29" name="Shape 750">
            <a:extLst>
              <a:ext uri="{FF2B5EF4-FFF2-40B4-BE49-F238E27FC236}">
                <a16:creationId xmlns:a16="http://schemas.microsoft.com/office/drawing/2014/main" id="{1ECFE513-CBA3-48EC-BAA6-A6ABEFF74131}"/>
              </a:ext>
            </a:extLst>
          </p:cNvPr>
          <p:cNvSpPr/>
          <p:nvPr/>
        </p:nvSpPr>
        <p:spPr>
          <a:xfrm>
            <a:off x="4961075" y="5322882"/>
            <a:ext cx="222507" cy="95591"/>
          </a:xfrm>
          <a:custGeom>
            <a:avLst/>
            <a:gdLst/>
            <a:ahLst/>
            <a:cxnLst>
              <a:cxn ang="0">
                <a:pos x="wd2" y="hd2"/>
              </a:cxn>
              <a:cxn ang="5400000">
                <a:pos x="wd2" y="hd2"/>
              </a:cxn>
              <a:cxn ang="10800000">
                <a:pos x="wd2" y="hd2"/>
              </a:cxn>
              <a:cxn ang="16200000">
                <a:pos x="wd2" y="hd2"/>
              </a:cxn>
            </a:cxnLst>
            <a:rect l="0" t="0" r="r" b="b"/>
            <a:pathLst>
              <a:path w="21600" h="21600" extrusionOk="0">
                <a:moveTo>
                  <a:pt x="10908" y="21600"/>
                </a:moveTo>
                <a:lnTo>
                  <a:pt x="0" y="0"/>
                </a:lnTo>
                <a:lnTo>
                  <a:pt x="21600" y="0"/>
                </a:lnTo>
                <a:lnTo>
                  <a:pt x="10908" y="21600"/>
                </a:lnTo>
              </a:path>
            </a:pathLst>
          </a:custGeom>
          <a:solidFill>
            <a:srgbClr val="00B0DA"/>
          </a:solid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32" name="Shape 739">
            <a:extLst>
              <a:ext uri="{FF2B5EF4-FFF2-40B4-BE49-F238E27FC236}">
                <a16:creationId xmlns:a16="http://schemas.microsoft.com/office/drawing/2014/main" id="{B3EDFE2F-3EA5-4132-95FB-A37BB0D68929}"/>
              </a:ext>
            </a:extLst>
          </p:cNvPr>
          <p:cNvSpPr/>
          <p:nvPr/>
        </p:nvSpPr>
        <p:spPr>
          <a:xfrm>
            <a:off x="3392835" y="5528682"/>
            <a:ext cx="1515715" cy="357427"/>
          </a:xfrm>
          <a:prstGeom prst="rect">
            <a:avLst/>
          </a:prstGeom>
          <a:solidFill>
            <a:srgbClr val="2D637F"/>
          </a:solidFill>
          <a:ln w="12700">
            <a:solidFill>
              <a:schemeClr val="tx1">
                <a:lumMod val="85000"/>
                <a:lumOff val="15000"/>
              </a:schemeClr>
            </a:solidFill>
            <a:miter lim="400000"/>
          </a:ln>
        </p:spPr>
        <p:txBody>
          <a:bodyPr lIns="50800" tIns="50800" rIns="50800" bIns="50800" anchor="ctr"/>
          <a:lstStyle/>
          <a:p>
            <a:pPr>
              <a:defRPr>
                <a:solidFill>
                  <a:srgbClr val="FFFFFF"/>
                </a:solidFill>
                <a:effectLst>
                  <a:outerShdw blurRad="38100" dist="12700" dir="5400000" rotWithShape="0">
                    <a:srgbClr val="000000">
                      <a:alpha val="50000"/>
                    </a:srgbClr>
                  </a:outerShdw>
                </a:effectLst>
                <a:latin typeface="Helvetica"/>
                <a:ea typeface="Helvetica"/>
                <a:cs typeface="Helvetica"/>
                <a:sym typeface="Helvetica"/>
              </a:defRPr>
            </a:pPr>
            <a:r>
              <a:rPr lang="en-US" sz="1400" dirty="0">
                <a:latin typeface="Montserrat"/>
                <a:ea typeface="Montserrat"/>
                <a:cs typeface="Montserrat"/>
              </a:rPr>
              <a:t>full [2,140]</a:t>
            </a:r>
            <a:endParaRPr sz="1400" dirty="0">
              <a:latin typeface="Montserrat"/>
              <a:ea typeface="Montserrat"/>
              <a:cs typeface="Montserrat"/>
            </a:endParaRPr>
          </a:p>
        </p:txBody>
      </p:sp>
      <p:sp>
        <p:nvSpPr>
          <p:cNvPr id="33" name="Shape 739">
            <a:extLst>
              <a:ext uri="{FF2B5EF4-FFF2-40B4-BE49-F238E27FC236}">
                <a16:creationId xmlns:a16="http://schemas.microsoft.com/office/drawing/2014/main" id="{58BDA345-4139-41AE-91A4-7491F63EB281}"/>
              </a:ext>
            </a:extLst>
          </p:cNvPr>
          <p:cNvSpPr/>
          <p:nvPr/>
        </p:nvSpPr>
        <p:spPr>
          <a:xfrm>
            <a:off x="4908550" y="5528682"/>
            <a:ext cx="2825589" cy="357427"/>
          </a:xfrm>
          <a:prstGeom prst="rect">
            <a:avLst/>
          </a:prstGeom>
          <a:solidFill>
            <a:srgbClr val="00B0DA"/>
          </a:solidFill>
          <a:ln w="12700">
            <a:solidFill>
              <a:schemeClr val="tx1">
                <a:lumMod val="85000"/>
                <a:lumOff val="15000"/>
              </a:schemeClr>
            </a:solidFill>
            <a:miter lim="400000"/>
          </a:ln>
        </p:spPr>
        <p:txBody>
          <a:bodyPr lIns="50800" tIns="50800" rIns="50800" bIns="50800" anchor="ctr"/>
          <a:lstStyle/>
          <a:p>
            <a:pPr>
              <a:defRPr>
                <a:solidFill>
                  <a:srgbClr val="FFFFFF"/>
                </a:solidFill>
                <a:effectLst>
                  <a:outerShdw blurRad="38100" dist="12700" dir="5400000" rotWithShape="0">
                    <a:srgbClr val="000000">
                      <a:alpha val="50000"/>
                    </a:srgbClr>
                  </a:outerShdw>
                </a:effectLst>
                <a:latin typeface="Helvetica"/>
                <a:ea typeface="Helvetica"/>
                <a:cs typeface="Helvetica"/>
                <a:sym typeface="Helvetica"/>
              </a:defRPr>
            </a:pPr>
            <a:r>
              <a:rPr lang="en-US" sz="1400" dirty="0">
                <a:solidFill>
                  <a:schemeClr val="bg1"/>
                </a:solidFill>
                <a:latin typeface="Montserrat"/>
                <a:ea typeface="Montserrat"/>
                <a:cs typeface="Montserrat"/>
              </a:rPr>
              <a:t>partial [4,954]</a:t>
            </a:r>
            <a:endParaRPr sz="1400" dirty="0">
              <a:solidFill>
                <a:schemeClr val="bg1"/>
              </a:solidFill>
              <a:latin typeface="Montserrat"/>
              <a:ea typeface="Montserrat"/>
              <a:cs typeface="Montserrat"/>
            </a:endParaRPr>
          </a:p>
        </p:txBody>
      </p:sp>
      <p:sp>
        <p:nvSpPr>
          <p:cNvPr id="34" name="Shape 750">
            <a:extLst>
              <a:ext uri="{FF2B5EF4-FFF2-40B4-BE49-F238E27FC236}">
                <a16:creationId xmlns:a16="http://schemas.microsoft.com/office/drawing/2014/main" id="{FFDF675C-53BA-495D-B336-8B7148F4A550}"/>
              </a:ext>
            </a:extLst>
          </p:cNvPr>
          <p:cNvSpPr/>
          <p:nvPr/>
        </p:nvSpPr>
        <p:spPr>
          <a:xfrm>
            <a:off x="3418025" y="5322882"/>
            <a:ext cx="222507" cy="95591"/>
          </a:xfrm>
          <a:custGeom>
            <a:avLst/>
            <a:gdLst/>
            <a:ahLst/>
            <a:cxnLst>
              <a:cxn ang="0">
                <a:pos x="wd2" y="hd2"/>
              </a:cxn>
              <a:cxn ang="5400000">
                <a:pos x="wd2" y="hd2"/>
              </a:cxn>
              <a:cxn ang="10800000">
                <a:pos x="wd2" y="hd2"/>
              </a:cxn>
              <a:cxn ang="16200000">
                <a:pos x="wd2" y="hd2"/>
              </a:cxn>
            </a:cxnLst>
            <a:rect l="0" t="0" r="r" b="b"/>
            <a:pathLst>
              <a:path w="21600" h="21600" extrusionOk="0">
                <a:moveTo>
                  <a:pt x="10908" y="21600"/>
                </a:moveTo>
                <a:lnTo>
                  <a:pt x="0" y="0"/>
                </a:lnTo>
                <a:lnTo>
                  <a:pt x="21600" y="0"/>
                </a:lnTo>
                <a:lnTo>
                  <a:pt x="10908" y="21600"/>
                </a:lnTo>
              </a:path>
            </a:pathLst>
          </a:custGeom>
          <a:solidFill>
            <a:srgbClr val="2D637F"/>
          </a:solid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36" name="TextBox 35">
            <a:extLst>
              <a:ext uri="{FF2B5EF4-FFF2-40B4-BE49-F238E27FC236}">
                <a16:creationId xmlns:a16="http://schemas.microsoft.com/office/drawing/2014/main" id="{D38D7D17-DACD-4889-B0B9-262F1EBA3D2A}"/>
              </a:ext>
            </a:extLst>
          </p:cNvPr>
          <p:cNvSpPr txBox="1"/>
          <p:nvPr/>
        </p:nvSpPr>
        <p:spPr>
          <a:xfrm>
            <a:off x="3793175" y="1633016"/>
            <a:ext cx="1586653" cy="339965"/>
          </a:xfrm>
          <a:prstGeom prst="rect">
            <a:avLst/>
          </a:prstGeom>
          <a:noFill/>
        </p:spPr>
        <p:txBody>
          <a:bodyPr wrap="none" rtlCol="0">
            <a:spAutoFit/>
          </a:bodyPr>
          <a:lstStyle/>
          <a:p>
            <a:pPr>
              <a:lnSpc>
                <a:spcPct val="150000"/>
              </a:lnSpc>
            </a:pPr>
            <a:r>
              <a:rPr lang="en-US" sz="1200" spc="90" dirty="0">
                <a:solidFill>
                  <a:schemeClr val="bg1"/>
                </a:solidFill>
                <a:latin typeface="MADE GoodTime Grotesk" panose="02000503000000020004" pitchFamily="50" charset="0"/>
              </a:rPr>
              <a:t>Unlabeled Image</a:t>
            </a:r>
          </a:p>
        </p:txBody>
      </p:sp>
      <p:sp>
        <p:nvSpPr>
          <p:cNvPr id="37" name="TextBox 36">
            <a:extLst>
              <a:ext uri="{FF2B5EF4-FFF2-40B4-BE49-F238E27FC236}">
                <a16:creationId xmlns:a16="http://schemas.microsoft.com/office/drawing/2014/main" id="{8580649F-CB17-487A-997D-2D444D7BA777}"/>
              </a:ext>
            </a:extLst>
          </p:cNvPr>
          <p:cNvSpPr txBox="1"/>
          <p:nvPr/>
        </p:nvSpPr>
        <p:spPr>
          <a:xfrm>
            <a:off x="6812174" y="1633016"/>
            <a:ext cx="1845570" cy="339965"/>
          </a:xfrm>
          <a:prstGeom prst="rect">
            <a:avLst/>
          </a:prstGeom>
          <a:noFill/>
        </p:spPr>
        <p:txBody>
          <a:bodyPr wrap="none" rtlCol="0">
            <a:spAutoFit/>
          </a:bodyPr>
          <a:lstStyle/>
          <a:p>
            <a:pPr>
              <a:lnSpc>
                <a:spcPct val="150000"/>
              </a:lnSpc>
            </a:pPr>
            <a:r>
              <a:rPr lang="en-US" sz="1200" spc="90" dirty="0">
                <a:solidFill>
                  <a:schemeClr val="bg1"/>
                </a:solidFill>
                <a:latin typeface="MADE GoodTime Grotesk" panose="02000503000000020004" pitchFamily="50" charset="0"/>
              </a:rPr>
              <a:t>Keypoints Detected</a:t>
            </a:r>
          </a:p>
        </p:txBody>
      </p:sp>
      <p:sp>
        <p:nvSpPr>
          <p:cNvPr id="38" name="TextBox 37">
            <a:extLst>
              <a:ext uri="{FF2B5EF4-FFF2-40B4-BE49-F238E27FC236}">
                <a16:creationId xmlns:a16="http://schemas.microsoft.com/office/drawing/2014/main" id="{CBB83A13-D4B1-4FA3-908D-E5719C5A45F4}"/>
              </a:ext>
            </a:extLst>
          </p:cNvPr>
          <p:cNvSpPr txBox="1"/>
          <p:nvPr/>
        </p:nvSpPr>
        <p:spPr>
          <a:xfrm>
            <a:off x="9325897" y="2044832"/>
            <a:ext cx="2702230" cy="2372188"/>
          </a:xfrm>
          <a:prstGeom prst="rect">
            <a:avLst/>
          </a:prstGeom>
          <a:noFill/>
        </p:spPr>
        <p:txBody>
          <a:bodyPr wrap="square" rtlCol="0">
            <a:spAutoFit/>
          </a:bodyPr>
          <a:lstStyle/>
          <a:p>
            <a:pPr>
              <a:lnSpc>
                <a:spcPct val="150000"/>
              </a:lnSpc>
            </a:pPr>
            <a:r>
              <a:rPr lang="en-US" sz="1000" b="1" spc="90" dirty="0">
                <a:solidFill>
                  <a:schemeClr val="bg1"/>
                </a:solidFill>
                <a:latin typeface="GeosansLight" panose="02000603020000020003" pitchFamily="2" charset="0"/>
              </a:rPr>
              <a:t>Find (x,y) coordinate for…</a:t>
            </a:r>
          </a:p>
          <a:p>
            <a:pPr marL="171450" indent="-171450">
              <a:lnSpc>
                <a:spcPct val="150000"/>
              </a:lnSpc>
              <a:buFont typeface="Arial" panose="020B0604020202020204" pitchFamily="34" charset="0"/>
              <a:buChar char="•"/>
            </a:pPr>
            <a:r>
              <a:rPr lang="en-US" sz="1000" spc="90" dirty="0">
                <a:solidFill>
                  <a:schemeClr val="bg1"/>
                </a:solidFill>
                <a:latin typeface="GeosansLight" panose="02000603020000020003" pitchFamily="2" charset="0"/>
              </a:rPr>
              <a:t>eye center (left, right)</a:t>
            </a:r>
          </a:p>
          <a:p>
            <a:pPr marL="171450" indent="-171450">
              <a:lnSpc>
                <a:spcPct val="150000"/>
              </a:lnSpc>
              <a:buFont typeface="Arial" panose="020B0604020202020204" pitchFamily="34" charset="0"/>
              <a:buChar char="•"/>
            </a:pPr>
            <a:r>
              <a:rPr lang="en-US" sz="1000" spc="90" dirty="0">
                <a:solidFill>
                  <a:schemeClr val="bg1"/>
                </a:solidFill>
                <a:latin typeface="GeosansLight" panose="02000603020000020003" pitchFamily="2" charset="0"/>
              </a:rPr>
              <a:t>eye inner corner (left, right)</a:t>
            </a:r>
          </a:p>
          <a:p>
            <a:pPr marL="171450" indent="-171450">
              <a:lnSpc>
                <a:spcPct val="150000"/>
              </a:lnSpc>
              <a:buFont typeface="Arial" panose="020B0604020202020204" pitchFamily="34" charset="0"/>
              <a:buChar char="•"/>
            </a:pPr>
            <a:r>
              <a:rPr lang="en-US" sz="1000" spc="90" dirty="0">
                <a:solidFill>
                  <a:schemeClr val="bg1"/>
                </a:solidFill>
                <a:latin typeface="GeosansLight" panose="02000603020000020003" pitchFamily="2" charset="0"/>
              </a:rPr>
              <a:t>eye outer corner (left, right)</a:t>
            </a:r>
          </a:p>
          <a:p>
            <a:pPr marL="171450" indent="-171450">
              <a:lnSpc>
                <a:spcPct val="150000"/>
              </a:lnSpc>
              <a:buFont typeface="Arial" panose="020B0604020202020204" pitchFamily="34" charset="0"/>
              <a:buChar char="•"/>
            </a:pPr>
            <a:r>
              <a:rPr lang="en-US" sz="1000" spc="90" dirty="0">
                <a:solidFill>
                  <a:schemeClr val="bg1"/>
                </a:solidFill>
                <a:latin typeface="GeosansLight" panose="02000603020000020003" pitchFamily="2" charset="0"/>
              </a:rPr>
              <a:t>eyebrow inner corner (left, right)</a:t>
            </a:r>
          </a:p>
          <a:p>
            <a:pPr marL="171450" indent="-171450">
              <a:lnSpc>
                <a:spcPct val="150000"/>
              </a:lnSpc>
              <a:buFont typeface="Arial" panose="020B0604020202020204" pitchFamily="34" charset="0"/>
              <a:buChar char="•"/>
            </a:pPr>
            <a:r>
              <a:rPr lang="en-US" sz="1000" spc="90" dirty="0">
                <a:solidFill>
                  <a:schemeClr val="bg1"/>
                </a:solidFill>
                <a:latin typeface="GeosansLight" panose="02000603020000020003" pitchFamily="2" charset="0"/>
              </a:rPr>
              <a:t>eyebrow outer corner (left, right)</a:t>
            </a:r>
          </a:p>
          <a:p>
            <a:pPr marL="171450" indent="-171450">
              <a:lnSpc>
                <a:spcPct val="150000"/>
              </a:lnSpc>
              <a:buFont typeface="Arial" panose="020B0604020202020204" pitchFamily="34" charset="0"/>
              <a:buChar char="•"/>
            </a:pPr>
            <a:r>
              <a:rPr lang="en-US" sz="1000" spc="90" dirty="0">
                <a:solidFill>
                  <a:schemeClr val="bg1"/>
                </a:solidFill>
                <a:latin typeface="GeosansLight" panose="02000603020000020003" pitchFamily="2" charset="0"/>
              </a:rPr>
              <a:t>mouth corner (left, right)</a:t>
            </a:r>
          </a:p>
          <a:p>
            <a:pPr marL="171450" indent="-171450">
              <a:lnSpc>
                <a:spcPct val="150000"/>
              </a:lnSpc>
              <a:buFont typeface="Arial" panose="020B0604020202020204" pitchFamily="34" charset="0"/>
              <a:buChar char="•"/>
            </a:pPr>
            <a:r>
              <a:rPr lang="en-US" sz="1000" spc="90" dirty="0">
                <a:solidFill>
                  <a:schemeClr val="bg1"/>
                </a:solidFill>
                <a:latin typeface="GeosansLight" panose="02000603020000020003" pitchFamily="2" charset="0"/>
              </a:rPr>
              <a:t>mouth center (top, bottom)</a:t>
            </a:r>
          </a:p>
          <a:p>
            <a:pPr marL="171450" indent="-171450">
              <a:lnSpc>
                <a:spcPct val="150000"/>
              </a:lnSpc>
              <a:buFont typeface="Arial" panose="020B0604020202020204" pitchFamily="34" charset="0"/>
              <a:buChar char="•"/>
            </a:pPr>
            <a:r>
              <a:rPr lang="en-US" sz="1000" spc="90" dirty="0">
                <a:solidFill>
                  <a:schemeClr val="bg1"/>
                </a:solidFill>
                <a:latin typeface="GeosansLight" panose="02000603020000020003" pitchFamily="2" charset="0"/>
              </a:rPr>
              <a:t>nose tip</a:t>
            </a:r>
          </a:p>
          <a:p>
            <a:pPr marL="171450" indent="-171450">
              <a:lnSpc>
                <a:spcPct val="150000"/>
              </a:lnSpc>
              <a:buFont typeface="Arial" panose="020B0604020202020204" pitchFamily="34" charset="0"/>
              <a:buChar char="•"/>
            </a:pPr>
            <a:endParaRPr lang="en-US" sz="1000" spc="90" dirty="0">
              <a:solidFill>
                <a:schemeClr val="bg1"/>
              </a:solidFill>
              <a:latin typeface="GeosansLight" panose="02000603020000020003" pitchFamily="2" charset="0"/>
            </a:endParaRPr>
          </a:p>
        </p:txBody>
      </p: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20B1F274-4E84-41DE-9D21-E3934C3820E6}"/>
                  </a:ext>
                </a:extLst>
              </p:cNvPr>
              <p:cNvSpPr txBox="1"/>
              <p:nvPr/>
            </p:nvSpPr>
            <p:spPr>
              <a:xfrm>
                <a:off x="9785441" y="5167643"/>
                <a:ext cx="1093504" cy="71846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ad>
                        <m:radPr>
                          <m:degHide m:val="on"/>
                          <m:ctrlPr>
                            <a:rPr lang="en-US" sz="1200" i="1" smtClean="0">
                              <a:solidFill>
                                <a:schemeClr val="bg1"/>
                              </a:solidFill>
                              <a:latin typeface="Cambria Math" panose="02040503050406030204" pitchFamily="18" charset="0"/>
                            </a:rPr>
                          </m:ctrlPr>
                        </m:radPr>
                        <m:deg/>
                        <m:e>
                          <m:f>
                            <m:fPr>
                              <m:ctrlPr>
                                <a:rPr lang="en-US" sz="1200" i="1" smtClean="0">
                                  <a:solidFill>
                                    <a:schemeClr val="bg1"/>
                                  </a:solidFill>
                                  <a:latin typeface="Cambria Math" panose="02040503050406030204" pitchFamily="18" charset="0"/>
                                </a:rPr>
                              </m:ctrlPr>
                            </m:fPr>
                            <m:num>
                              <m:r>
                                <a:rPr lang="en-US" sz="1200" b="0" i="0" smtClean="0">
                                  <a:solidFill>
                                    <a:schemeClr val="bg1"/>
                                  </a:solidFill>
                                  <a:latin typeface="Cambria Math" panose="02040503050406030204" pitchFamily="18" charset="0"/>
                                </a:rPr>
                                <m:t>1</m:t>
                              </m:r>
                            </m:num>
                            <m:den>
                              <m:r>
                                <m:rPr>
                                  <m:sty m:val="p"/>
                                </m:rPr>
                                <a:rPr lang="en-US" sz="1200" b="0" i="0" smtClean="0">
                                  <a:solidFill>
                                    <a:schemeClr val="bg1"/>
                                  </a:solidFill>
                                  <a:latin typeface="Cambria Math" panose="02040503050406030204" pitchFamily="18" charset="0"/>
                                </a:rPr>
                                <m:t>n</m:t>
                              </m:r>
                            </m:den>
                          </m:f>
                          <m:nary>
                            <m:naryPr>
                              <m:chr m:val="∑"/>
                              <m:ctrlPr>
                                <a:rPr lang="en-US" sz="1200" i="1">
                                  <a:solidFill>
                                    <a:schemeClr val="bg1"/>
                                  </a:solidFill>
                                  <a:latin typeface="Cambria Math" panose="02040503050406030204" pitchFamily="18" charset="0"/>
                                </a:rPr>
                              </m:ctrlPr>
                            </m:naryPr>
                            <m:sub>
                              <m:r>
                                <m:rPr>
                                  <m:sty m:val="p"/>
                                </m:rPr>
                                <a:rPr lang="en-US" sz="1200" i="0">
                                  <a:solidFill>
                                    <a:schemeClr val="bg1"/>
                                  </a:solidFill>
                                  <a:latin typeface="Cambria Math" panose="02040503050406030204" pitchFamily="18" charset="0"/>
                                </a:rPr>
                                <m:t>i</m:t>
                              </m:r>
                              <m:r>
                                <a:rPr lang="en-US" sz="1200" i="0">
                                  <a:solidFill>
                                    <a:schemeClr val="bg1"/>
                                  </a:solidFill>
                                  <a:latin typeface="Cambria Math" panose="02040503050406030204" pitchFamily="18" charset="0"/>
                                </a:rPr>
                                <m:t>=1</m:t>
                              </m:r>
                            </m:sub>
                            <m:sup>
                              <m:r>
                                <m:rPr>
                                  <m:sty m:val="p"/>
                                </m:rPr>
                                <a:rPr lang="en-US" sz="1200" i="0">
                                  <a:solidFill>
                                    <a:schemeClr val="bg1"/>
                                  </a:solidFill>
                                  <a:latin typeface="Cambria Math" panose="02040503050406030204" pitchFamily="18" charset="0"/>
                                </a:rPr>
                                <m:t>n</m:t>
                              </m:r>
                            </m:sup>
                            <m:e>
                              <m:sSup>
                                <m:sSupPr>
                                  <m:ctrlPr>
                                    <a:rPr lang="en-US" sz="1200" i="1">
                                      <a:solidFill>
                                        <a:schemeClr val="bg1"/>
                                      </a:solidFill>
                                      <a:latin typeface="Cambria Math" panose="02040503050406030204" pitchFamily="18" charset="0"/>
                                    </a:rPr>
                                  </m:ctrlPr>
                                </m:sSupPr>
                                <m:e>
                                  <m:d>
                                    <m:dPr>
                                      <m:ctrlPr>
                                        <a:rPr lang="en-US" sz="1200" i="1">
                                          <a:solidFill>
                                            <a:schemeClr val="bg1"/>
                                          </a:solidFill>
                                          <a:latin typeface="Cambria Math" panose="02040503050406030204" pitchFamily="18" charset="0"/>
                                        </a:rPr>
                                      </m:ctrlPr>
                                    </m:dPr>
                                    <m:e>
                                      <m:sSub>
                                        <m:sSubPr>
                                          <m:ctrlPr>
                                            <a:rPr lang="en-US" sz="1200" i="1">
                                              <a:solidFill>
                                                <a:schemeClr val="bg1"/>
                                              </a:solidFill>
                                              <a:latin typeface="Cambria Math" panose="02040503050406030204" pitchFamily="18" charset="0"/>
                                            </a:rPr>
                                          </m:ctrlPr>
                                        </m:sSubPr>
                                        <m:e>
                                          <m:r>
                                            <m:rPr>
                                              <m:sty m:val="p"/>
                                            </m:rPr>
                                            <a:rPr lang="en-US" sz="1200" i="0">
                                              <a:solidFill>
                                                <a:schemeClr val="bg1"/>
                                              </a:solidFill>
                                              <a:latin typeface="Cambria Math" panose="02040503050406030204" pitchFamily="18" charset="0"/>
                                            </a:rPr>
                                            <m:t>y</m:t>
                                          </m:r>
                                        </m:e>
                                        <m:sub>
                                          <m:r>
                                            <m:rPr>
                                              <m:sty m:val="p"/>
                                            </m:rPr>
                                            <a:rPr lang="en-US" sz="1200" i="0">
                                              <a:solidFill>
                                                <a:schemeClr val="bg1"/>
                                              </a:solidFill>
                                              <a:latin typeface="Cambria Math" panose="02040503050406030204" pitchFamily="18" charset="0"/>
                                            </a:rPr>
                                            <m:t>i</m:t>
                                          </m:r>
                                        </m:sub>
                                      </m:sSub>
                                      <m:r>
                                        <a:rPr lang="en-US" sz="1200" i="0">
                                          <a:solidFill>
                                            <a:schemeClr val="bg1"/>
                                          </a:solidFill>
                                          <a:latin typeface="Cambria Math" panose="02040503050406030204" pitchFamily="18" charset="0"/>
                                        </a:rPr>
                                        <m:t>−</m:t>
                                      </m:r>
                                      <m:sSub>
                                        <m:sSubPr>
                                          <m:ctrlPr>
                                            <a:rPr lang="en-US" sz="1200" i="1">
                                              <a:solidFill>
                                                <a:schemeClr val="bg1"/>
                                              </a:solidFill>
                                              <a:latin typeface="Cambria Math" panose="02040503050406030204" pitchFamily="18" charset="0"/>
                                            </a:rPr>
                                          </m:ctrlPr>
                                        </m:sSubPr>
                                        <m:e>
                                          <m:acc>
                                            <m:accPr>
                                              <m:chr m:val="̂"/>
                                              <m:ctrlPr>
                                                <a:rPr lang="en-US" sz="1200" i="1" smtClean="0">
                                                  <a:solidFill>
                                                    <a:schemeClr val="bg1"/>
                                                  </a:solidFill>
                                                  <a:latin typeface="Cambria Math" panose="02040503050406030204" pitchFamily="18" charset="0"/>
                                                </a:rPr>
                                              </m:ctrlPr>
                                            </m:accPr>
                                            <m:e>
                                              <m:r>
                                                <a:rPr lang="en-US" sz="1200" b="0" i="1" smtClean="0">
                                                  <a:solidFill>
                                                    <a:schemeClr val="bg1"/>
                                                  </a:solidFill>
                                                  <a:latin typeface="Cambria Math" panose="02040503050406030204" pitchFamily="18" charset="0"/>
                                                </a:rPr>
                                                <m:t>𝑦</m:t>
                                              </m:r>
                                            </m:e>
                                          </m:acc>
                                        </m:e>
                                        <m:sub>
                                          <m:r>
                                            <m:rPr>
                                              <m:sty m:val="p"/>
                                            </m:rPr>
                                            <a:rPr lang="en-US" sz="1200" i="0">
                                              <a:solidFill>
                                                <a:schemeClr val="bg1"/>
                                              </a:solidFill>
                                              <a:latin typeface="Cambria Math" panose="02040503050406030204" pitchFamily="18" charset="0"/>
                                            </a:rPr>
                                            <m:t>i</m:t>
                                          </m:r>
                                        </m:sub>
                                      </m:sSub>
                                    </m:e>
                                  </m:d>
                                </m:e>
                                <m:sup>
                                  <m:r>
                                    <a:rPr lang="en-US" sz="1200" i="0">
                                      <a:solidFill>
                                        <a:schemeClr val="bg1"/>
                                      </a:solidFill>
                                      <a:latin typeface="Cambria Math" panose="02040503050406030204" pitchFamily="18" charset="0"/>
                                    </a:rPr>
                                    <m:t>2</m:t>
                                  </m:r>
                                </m:sup>
                              </m:sSup>
                            </m:e>
                          </m:nary>
                        </m:e>
                      </m:rad>
                    </m:oMath>
                  </m:oMathPara>
                </a14:m>
                <a:endParaRPr lang="en-US" sz="1200" dirty="0">
                  <a:solidFill>
                    <a:schemeClr val="bg1"/>
                  </a:solidFill>
                </a:endParaRPr>
              </a:p>
            </p:txBody>
          </p:sp>
        </mc:Choice>
        <mc:Fallback xmlns="">
          <p:sp>
            <p:nvSpPr>
              <p:cNvPr id="48" name="TextBox 47">
                <a:extLst>
                  <a:ext uri="{FF2B5EF4-FFF2-40B4-BE49-F238E27FC236}">
                    <a16:creationId xmlns:a16="http://schemas.microsoft.com/office/drawing/2014/main" id="{20B1F274-4E84-41DE-9D21-E3934C3820E6}"/>
                  </a:ext>
                </a:extLst>
              </p:cNvPr>
              <p:cNvSpPr txBox="1">
                <a:spLocks noRot="1" noChangeAspect="1" noMove="1" noResize="1" noEditPoints="1" noAdjustHandles="1" noChangeArrowheads="1" noChangeShapeType="1" noTextEdit="1"/>
              </p:cNvSpPr>
              <p:nvPr/>
            </p:nvSpPr>
            <p:spPr>
              <a:xfrm>
                <a:off x="9785441" y="5167643"/>
                <a:ext cx="1093504" cy="718466"/>
              </a:xfrm>
              <a:prstGeom prst="rect">
                <a:avLst/>
              </a:prstGeom>
              <a:blipFill>
                <a:blip r:embed="rId4"/>
                <a:stretch>
                  <a:fillRect/>
                </a:stretch>
              </a:blipFill>
            </p:spPr>
            <p:txBody>
              <a:bodyPr/>
              <a:lstStyle/>
              <a:p>
                <a:r>
                  <a:rPr lang="en-US">
                    <a:noFill/>
                  </a:rPr>
                  <a:t> </a:t>
                </a:r>
              </a:p>
            </p:txBody>
          </p:sp>
        </mc:Fallback>
      </mc:AlternateContent>
      <p:sp>
        <p:nvSpPr>
          <p:cNvPr id="50" name="Rectangle 49">
            <a:extLst>
              <a:ext uri="{FF2B5EF4-FFF2-40B4-BE49-F238E27FC236}">
                <a16:creationId xmlns:a16="http://schemas.microsoft.com/office/drawing/2014/main" id="{51066FE7-A600-40D7-819C-B70E73BEB0AC}"/>
              </a:ext>
            </a:extLst>
          </p:cNvPr>
          <p:cNvSpPr/>
          <p:nvPr/>
        </p:nvSpPr>
        <p:spPr>
          <a:xfrm>
            <a:off x="9325897" y="4811219"/>
            <a:ext cx="2143215" cy="246221"/>
          </a:xfrm>
          <a:prstGeom prst="rect">
            <a:avLst/>
          </a:prstGeom>
        </p:spPr>
        <p:txBody>
          <a:bodyPr wrap="none">
            <a:spAutoFit/>
          </a:bodyPr>
          <a:lstStyle/>
          <a:p>
            <a:r>
              <a:rPr lang="en-US" sz="1000" b="1" spc="90" dirty="0">
                <a:solidFill>
                  <a:schemeClr val="bg1"/>
                </a:solidFill>
                <a:latin typeface="GeosansLight" panose="02000603020000020003" pitchFamily="2" charset="0"/>
              </a:rPr>
              <a:t>Performance measured by RMSE:</a:t>
            </a:r>
            <a:endParaRPr lang="en-US" sz="1000" dirty="0"/>
          </a:p>
        </p:txBody>
      </p:sp>
      <p:pic>
        <p:nvPicPr>
          <p:cNvPr id="1026" name="Picture 2" descr="Git Logo transparent PNG - StickPNG">
            <a:hlinkClick r:id="rId5"/>
            <a:extLst>
              <a:ext uri="{FF2B5EF4-FFF2-40B4-BE49-F238E27FC236}">
                <a16:creationId xmlns:a16="http://schemas.microsoft.com/office/drawing/2014/main" id="{C6A82B90-1BAF-4058-845D-65A41FEDE86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61050" y="883892"/>
            <a:ext cx="292047" cy="2920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55055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49526C8D-1ED9-4AA5-99F4-6D2372DBA764}"/>
              </a:ext>
            </a:extLst>
          </p:cNvPr>
          <p:cNvSpPr/>
          <p:nvPr/>
        </p:nvSpPr>
        <p:spPr>
          <a:xfrm flipV="1">
            <a:off x="11714161" y="6444615"/>
            <a:ext cx="161566" cy="16156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ABBC0159-A3EF-4B9E-B7F3-865EADF039D3}"/>
              </a:ext>
            </a:extLst>
          </p:cNvPr>
          <p:cNvSpPr txBox="1"/>
          <p:nvPr/>
        </p:nvSpPr>
        <p:spPr>
          <a:xfrm>
            <a:off x="288837" y="6379379"/>
            <a:ext cx="370293" cy="257443"/>
          </a:xfrm>
          <a:prstGeom prst="rect">
            <a:avLst/>
          </a:prstGeom>
          <a:noFill/>
        </p:spPr>
        <p:txBody>
          <a:bodyPr wrap="square" rtlCol="0">
            <a:spAutoFit/>
          </a:bodyPr>
          <a:lstStyle/>
          <a:p>
            <a:pPr>
              <a:lnSpc>
                <a:spcPct val="150000"/>
              </a:lnSpc>
            </a:pPr>
            <a:r>
              <a:rPr lang="en-US" sz="800" spc="90" dirty="0">
                <a:solidFill>
                  <a:schemeClr val="bg1"/>
                </a:solidFill>
                <a:latin typeface="MADE GoodTime Grotesk" panose="02000503000000020004" pitchFamily="50" charset="0"/>
              </a:rPr>
              <a:t>02</a:t>
            </a:r>
          </a:p>
        </p:txBody>
      </p:sp>
      <p:sp>
        <p:nvSpPr>
          <p:cNvPr id="93" name="TextBox 92">
            <a:extLst>
              <a:ext uri="{FF2B5EF4-FFF2-40B4-BE49-F238E27FC236}">
                <a16:creationId xmlns:a16="http://schemas.microsoft.com/office/drawing/2014/main" id="{CCB606B6-C604-447A-B1B0-A42A171B91FC}"/>
              </a:ext>
            </a:extLst>
          </p:cNvPr>
          <p:cNvSpPr txBox="1"/>
          <p:nvPr/>
        </p:nvSpPr>
        <p:spPr>
          <a:xfrm>
            <a:off x="8109893" y="6379379"/>
            <a:ext cx="3451650" cy="254237"/>
          </a:xfrm>
          <a:prstGeom prst="rect">
            <a:avLst/>
          </a:prstGeom>
          <a:noFill/>
        </p:spPr>
        <p:txBody>
          <a:bodyPr wrap="square" rtlCol="0">
            <a:spAutoFit/>
          </a:bodyPr>
          <a:lstStyle/>
          <a:p>
            <a:pPr algn="r">
              <a:lnSpc>
                <a:spcPct val="150000"/>
              </a:lnSpc>
            </a:pPr>
            <a:r>
              <a:rPr lang="en-US" sz="800" b="1" spc="90" dirty="0">
                <a:solidFill>
                  <a:schemeClr val="bg1"/>
                </a:solidFill>
                <a:latin typeface="GeosansLight" panose="02000603020000020003" pitchFamily="2" charset="0"/>
              </a:rPr>
              <a:t>U.C. Berkeley, School of Information </a:t>
            </a:r>
            <a:r>
              <a:rPr lang="en-US" sz="800" spc="90" dirty="0">
                <a:solidFill>
                  <a:schemeClr val="bg1"/>
                </a:solidFill>
                <a:latin typeface="GeosansLight" panose="02000603020000020003" pitchFamily="2" charset="0"/>
              </a:rPr>
              <a:t>– MIDS W207, Spring 2020</a:t>
            </a:r>
          </a:p>
        </p:txBody>
      </p:sp>
      <p:grpSp>
        <p:nvGrpSpPr>
          <p:cNvPr id="2" name="Group 1">
            <a:extLst>
              <a:ext uri="{FF2B5EF4-FFF2-40B4-BE49-F238E27FC236}">
                <a16:creationId xmlns:a16="http://schemas.microsoft.com/office/drawing/2014/main" id="{B23454CB-FB63-4DEE-88F0-B4B8AD5AD346}"/>
              </a:ext>
            </a:extLst>
          </p:cNvPr>
          <p:cNvGrpSpPr/>
          <p:nvPr/>
        </p:nvGrpSpPr>
        <p:grpSpPr>
          <a:xfrm>
            <a:off x="1071146" y="1147268"/>
            <a:ext cx="10571873" cy="5232111"/>
            <a:chOff x="877183" y="1189288"/>
            <a:chExt cx="10571873" cy="5232111"/>
          </a:xfrm>
        </p:grpSpPr>
        <p:grpSp>
          <p:nvGrpSpPr>
            <p:cNvPr id="127" name="Group 126">
              <a:extLst>
                <a:ext uri="{FF2B5EF4-FFF2-40B4-BE49-F238E27FC236}">
                  <a16:creationId xmlns:a16="http://schemas.microsoft.com/office/drawing/2014/main" id="{F78A06BD-1811-446F-8F64-D5AACC45BC69}"/>
                </a:ext>
              </a:extLst>
            </p:cNvPr>
            <p:cNvGrpSpPr/>
            <p:nvPr/>
          </p:nvGrpSpPr>
          <p:grpSpPr>
            <a:xfrm>
              <a:off x="1034960" y="2421778"/>
              <a:ext cx="9232789" cy="2747133"/>
              <a:chOff x="1085961" y="1809533"/>
              <a:chExt cx="10020077" cy="3265044"/>
            </a:xfrm>
          </p:grpSpPr>
          <p:sp>
            <p:nvSpPr>
              <p:cNvPr id="73" name="Shape 67">
                <a:extLst>
                  <a:ext uri="{FF2B5EF4-FFF2-40B4-BE49-F238E27FC236}">
                    <a16:creationId xmlns:a16="http://schemas.microsoft.com/office/drawing/2014/main" id="{87AAC264-BC28-4335-BC63-D60C17C90078}"/>
                  </a:ext>
                </a:extLst>
              </p:cNvPr>
              <p:cNvSpPr/>
              <p:nvPr/>
            </p:nvSpPr>
            <p:spPr>
              <a:xfrm>
                <a:off x="1085961" y="2632434"/>
                <a:ext cx="1843452" cy="758809"/>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1055" y="9281"/>
                      <a:pt x="5697" y="0"/>
                      <a:pt x="11263" y="0"/>
                    </a:cubicBezTo>
                    <a:cubicBezTo>
                      <a:pt x="15808" y="0"/>
                      <a:pt x="19737" y="6186"/>
                      <a:pt x="21600" y="15162"/>
                    </a:cubicBezTo>
                  </a:path>
                </a:pathLst>
              </a:custGeom>
              <a:ln w="127000">
                <a:solidFill>
                  <a:schemeClr val="bg1"/>
                </a:solidFill>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75" name="Shape 69">
                <a:extLst>
                  <a:ext uri="{FF2B5EF4-FFF2-40B4-BE49-F238E27FC236}">
                    <a16:creationId xmlns:a16="http://schemas.microsoft.com/office/drawing/2014/main" id="{A2350EF2-28C5-43A7-BCEF-B652672E03B8}"/>
                  </a:ext>
                </a:extLst>
              </p:cNvPr>
              <p:cNvSpPr/>
              <p:nvPr/>
            </p:nvSpPr>
            <p:spPr>
              <a:xfrm rot="10800000" flipH="1">
                <a:off x="3072920" y="3740155"/>
                <a:ext cx="1843452" cy="758809"/>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1055" y="9281"/>
                      <a:pt x="5697" y="0"/>
                      <a:pt x="11263" y="0"/>
                    </a:cubicBezTo>
                    <a:cubicBezTo>
                      <a:pt x="15808" y="0"/>
                      <a:pt x="19737" y="6186"/>
                      <a:pt x="21600" y="15162"/>
                    </a:cubicBezTo>
                  </a:path>
                </a:pathLst>
              </a:custGeom>
              <a:ln w="127000">
                <a:solidFill>
                  <a:schemeClr val="bg1"/>
                </a:solidFill>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77" name="Shape 71">
                <a:extLst>
                  <a:ext uri="{FF2B5EF4-FFF2-40B4-BE49-F238E27FC236}">
                    <a16:creationId xmlns:a16="http://schemas.microsoft.com/office/drawing/2014/main" id="{E60983BB-6C3E-431B-A22E-EE8C2EC9F1BC}"/>
                  </a:ext>
                </a:extLst>
              </p:cNvPr>
              <p:cNvSpPr/>
              <p:nvPr/>
            </p:nvSpPr>
            <p:spPr>
              <a:xfrm>
                <a:off x="5061004" y="2695492"/>
                <a:ext cx="1843452" cy="758809"/>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1055" y="9281"/>
                      <a:pt x="5697" y="0"/>
                      <a:pt x="11263" y="0"/>
                    </a:cubicBezTo>
                    <a:cubicBezTo>
                      <a:pt x="15808" y="0"/>
                      <a:pt x="19737" y="6186"/>
                      <a:pt x="21600" y="15162"/>
                    </a:cubicBezTo>
                  </a:path>
                </a:pathLst>
              </a:custGeom>
              <a:ln w="127000">
                <a:solidFill>
                  <a:schemeClr val="bg1"/>
                </a:solidFill>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79" name="Shape 73">
                <a:extLst>
                  <a:ext uri="{FF2B5EF4-FFF2-40B4-BE49-F238E27FC236}">
                    <a16:creationId xmlns:a16="http://schemas.microsoft.com/office/drawing/2014/main" id="{5B77D30E-2397-4B9C-B937-0361842A81AA}"/>
                  </a:ext>
                </a:extLst>
              </p:cNvPr>
              <p:cNvSpPr/>
              <p:nvPr/>
            </p:nvSpPr>
            <p:spPr>
              <a:xfrm rot="10800000" flipH="1">
                <a:off x="7035000" y="3740155"/>
                <a:ext cx="1843452" cy="758809"/>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1055" y="9281"/>
                      <a:pt x="5697" y="0"/>
                      <a:pt x="11263" y="0"/>
                    </a:cubicBezTo>
                    <a:cubicBezTo>
                      <a:pt x="15808" y="0"/>
                      <a:pt x="19737" y="6186"/>
                      <a:pt x="21600" y="15162"/>
                    </a:cubicBezTo>
                  </a:path>
                </a:pathLst>
              </a:custGeom>
              <a:ln w="127000">
                <a:solidFill>
                  <a:schemeClr val="bg1"/>
                </a:solidFill>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81" name="Shape 75">
                <a:extLst>
                  <a:ext uri="{FF2B5EF4-FFF2-40B4-BE49-F238E27FC236}">
                    <a16:creationId xmlns:a16="http://schemas.microsoft.com/office/drawing/2014/main" id="{FDAC43DC-7157-43CB-9706-CA5F6185024C}"/>
                  </a:ext>
                </a:extLst>
              </p:cNvPr>
              <p:cNvSpPr/>
              <p:nvPr/>
            </p:nvSpPr>
            <p:spPr>
              <a:xfrm>
                <a:off x="9011696" y="2668214"/>
                <a:ext cx="1843452" cy="758809"/>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1055" y="9281"/>
                      <a:pt x="5697" y="0"/>
                      <a:pt x="11263" y="0"/>
                    </a:cubicBezTo>
                    <a:cubicBezTo>
                      <a:pt x="15808" y="0"/>
                      <a:pt x="19737" y="6186"/>
                      <a:pt x="21600" y="15162"/>
                    </a:cubicBezTo>
                  </a:path>
                </a:pathLst>
              </a:custGeom>
              <a:ln w="127000">
                <a:solidFill>
                  <a:schemeClr val="bg1"/>
                </a:solidFill>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83" name="Shape 77">
                <a:extLst>
                  <a:ext uri="{FF2B5EF4-FFF2-40B4-BE49-F238E27FC236}">
                    <a16:creationId xmlns:a16="http://schemas.microsoft.com/office/drawing/2014/main" id="{23EFBEF8-2A51-42CE-9F38-EEF59DBD2993}"/>
                  </a:ext>
                </a:extLst>
              </p:cNvPr>
              <p:cNvSpPr/>
              <p:nvPr/>
            </p:nvSpPr>
            <p:spPr>
              <a:xfrm>
                <a:off x="1353170" y="3170052"/>
                <a:ext cx="1356045" cy="1305975"/>
              </a:xfrm>
              <a:prstGeom prst="ellipse">
                <a:avLst/>
              </a:prstGeom>
              <a:ln w="127000">
                <a:solidFill>
                  <a:srgbClr val="A861AF"/>
                </a:solidFill>
                <a:miter lim="400000"/>
              </a:ln>
            </p:spPr>
            <p:txBody>
              <a:bodyPr lIns="50800" tIns="50800" rIns="50800" bIns="50800" anchor="ctr"/>
              <a:lstStyle/>
              <a:p>
                <a:pPr>
                  <a:defRPr sz="3600" b="1">
                    <a:solidFill>
                      <a:srgbClr val="FFFFFF"/>
                    </a:solidFill>
                    <a:latin typeface="Helvetica"/>
                    <a:ea typeface="Helvetica"/>
                    <a:cs typeface="Helvetica"/>
                    <a:sym typeface="Helvetica"/>
                  </a:defRPr>
                </a:pPr>
                <a:endParaRPr dirty="0">
                  <a:latin typeface="Montserrat"/>
                  <a:ea typeface="Montserrat"/>
                  <a:cs typeface="Montserrat"/>
                </a:endParaRPr>
              </a:p>
            </p:txBody>
          </p:sp>
          <p:sp>
            <p:nvSpPr>
              <p:cNvPr id="84" name="Shape 78">
                <a:extLst>
                  <a:ext uri="{FF2B5EF4-FFF2-40B4-BE49-F238E27FC236}">
                    <a16:creationId xmlns:a16="http://schemas.microsoft.com/office/drawing/2014/main" id="{44D2113C-0685-4EB7-B038-7E3C61E841CE}"/>
                  </a:ext>
                </a:extLst>
              </p:cNvPr>
              <p:cNvSpPr/>
              <p:nvPr/>
            </p:nvSpPr>
            <p:spPr>
              <a:xfrm>
                <a:off x="5340806" y="3170052"/>
                <a:ext cx="1356045" cy="1305975"/>
              </a:xfrm>
              <a:prstGeom prst="ellipse">
                <a:avLst/>
              </a:prstGeom>
              <a:ln w="127000">
                <a:solidFill>
                  <a:srgbClr val="FDB515"/>
                </a:solidFill>
                <a:miter lim="400000"/>
              </a:ln>
            </p:spPr>
            <p:txBody>
              <a:bodyPr lIns="50800" tIns="50800" rIns="50800" bIns="50800" anchor="ctr"/>
              <a:lstStyle/>
              <a:p>
                <a:pPr>
                  <a:defRPr sz="3600" b="1">
                    <a:solidFill>
                      <a:srgbClr val="FFFFFF"/>
                    </a:solidFill>
                    <a:latin typeface="Helvetica"/>
                    <a:ea typeface="Helvetica"/>
                    <a:cs typeface="Helvetica"/>
                    <a:sym typeface="Helvetica"/>
                  </a:defRPr>
                </a:pPr>
                <a:endParaRPr dirty="0">
                  <a:latin typeface="Montserrat"/>
                  <a:ea typeface="Montserrat"/>
                  <a:cs typeface="Montserrat"/>
                </a:endParaRPr>
              </a:p>
            </p:txBody>
          </p:sp>
          <p:sp>
            <p:nvSpPr>
              <p:cNvPr id="85" name="Shape 79">
                <a:extLst>
                  <a:ext uri="{FF2B5EF4-FFF2-40B4-BE49-F238E27FC236}">
                    <a16:creationId xmlns:a16="http://schemas.microsoft.com/office/drawing/2014/main" id="{353A1F54-D13A-4B88-BF9F-BB12EC718590}"/>
                  </a:ext>
                </a:extLst>
              </p:cNvPr>
              <p:cNvSpPr/>
              <p:nvPr/>
            </p:nvSpPr>
            <p:spPr>
              <a:xfrm>
                <a:off x="9316057" y="3170052"/>
                <a:ext cx="1356045" cy="1305975"/>
              </a:xfrm>
              <a:prstGeom prst="ellipse">
                <a:avLst/>
              </a:prstGeom>
              <a:ln w="127000">
                <a:solidFill>
                  <a:srgbClr val="9DAD33"/>
                </a:solidFill>
                <a:miter lim="400000"/>
              </a:ln>
            </p:spPr>
            <p:txBody>
              <a:bodyPr lIns="50800" tIns="50800" rIns="50800" bIns="50800" anchor="ctr"/>
              <a:lstStyle/>
              <a:p>
                <a:pPr>
                  <a:defRPr sz="3600" b="1">
                    <a:solidFill>
                      <a:srgbClr val="FFFFFF"/>
                    </a:solidFill>
                    <a:latin typeface="Helvetica"/>
                    <a:ea typeface="Helvetica"/>
                    <a:cs typeface="Helvetica"/>
                    <a:sym typeface="Helvetica"/>
                  </a:defRPr>
                </a:pPr>
                <a:endParaRPr dirty="0">
                  <a:latin typeface="Montserrat"/>
                  <a:ea typeface="Montserrat"/>
                  <a:cs typeface="Montserrat"/>
                </a:endParaRPr>
              </a:p>
            </p:txBody>
          </p:sp>
          <p:sp>
            <p:nvSpPr>
              <p:cNvPr id="86" name="Shape 80">
                <a:extLst>
                  <a:ext uri="{FF2B5EF4-FFF2-40B4-BE49-F238E27FC236}">
                    <a16:creationId xmlns:a16="http://schemas.microsoft.com/office/drawing/2014/main" id="{3ED8E6BA-6C2C-4E8A-91E4-116C12CEE7E3}"/>
                  </a:ext>
                </a:extLst>
              </p:cNvPr>
              <p:cNvSpPr/>
              <p:nvPr/>
            </p:nvSpPr>
            <p:spPr>
              <a:xfrm>
                <a:off x="3370650" y="2466986"/>
                <a:ext cx="1356045" cy="1305975"/>
              </a:xfrm>
              <a:prstGeom prst="ellipse">
                <a:avLst/>
              </a:prstGeom>
              <a:ln w="127000">
                <a:solidFill>
                  <a:srgbClr val="BC9B6A"/>
                </a:solidFill>
                <a:miter lim="400000"/>
              </a:ln>
            </p:spPr>
            <p:txBody>
              <a:bodyPr lIns="50800" tIns="50800" rIns="50800" bIns="50800" anchor="ctr"/>
              <a:lstStyle/>
              <a:p>
                <a:pPr>
                  <a:defRPr sz="3600" b="1">
                    <a:solidFill>
                      <a:srgbClr val="FFFFFF"/>
                    </a:solidFill>
                    <a:latin typeface="Helvetica"/>
                    <a:ea typeface="Helvetica"/>
                    <a:cs typeface="Helvetica"/>
                    <a:sym typeface="Helvetica"/>
                  </a:defRPr>
                </a:pPr>
                <a:endParaRPr dirty="0">
                  <a:latin typeface="Montserrat"/>
                  <a:ea typeface="Montserrat"/>
                  <a:cs typeface="Montserrat"/>
                </a:endParaRPr>
              </a:p>
            </p:txBody>
          </p:sp>
          <p:sp>
            <p:nvSpPr>
              <p:cNvPr id="87" name="Shape 81">
                <a:extLst>
                  <a:ext uri="{FF2B5EF4-FFF2-40B4-BE49-F238E27FC236}">
                    <a16:creationId xmlns:a16="http://schemas.microsoft.com/office/drawing/2014/main" id="{E4BAF456-46B8-40C3-88E7-FACA222B5981}"/>
                  </a:ext>
                </a:extLst>
              </p:cNvPr>
              <p:cNvSpPr/>
              <p:nvPr/>
            </p:nvSpPr>
            <p:spPr>
              <a:xfrm>
                <a:off x="7333517" y="2466986"/>
                <a:ext cx="1356045" cy="1305975"/>
              </a:xfrm>
              <a:prstGeom prst="ellipse">
                <a:avLst/>
              </a:prstGeom>
              <a:ln w="127000">
                <a:solidFill>
                  <a:srgbClr val="2D637F"/>
                </a:solidFill>
                <a:miter lim="400000"/>
              </a:ln>
            </p:spPr>
            <p:txBody>
              <a:bodyPr lIns="50800" tIns="50800" rIns="50800" bIns="50800" anchor="ctr"/>
              <a:lstStyle/>
              <a:p>
                <a:pPr>
                  <a:defRPr sz="3600" b="1">
                    <a:solidFill>
                      <a:srgbClr val="FFFFFF"/>
                    </a:solidFill>
                    <a:latin typeface="Helvetica"/>
                    <a:ea typeface="Helvetica"/>
                    <a:cs typeface="Helvetica"/>
                    <a:sym typeface="Helvetica"/>
                  </a:defRPr>
                </a:pPr>
                <a:endParaRPr dirty="0">
                  <a:latin typeface="Montserrat"/>
                  <a:ea typeface="Montserrat"/>
                  <a:cs typeface="Montserrat"/>
                </a:endParaRPr>
              </a:p>
            </p:txBody>
          </p:sp>
          <p:sp>
            <p:nvSpPr>
              <p:cNvPr id="94" name="Freeform 111">
                <a:extLst>
                  <a:ext uri="{FF2B5EF4-FFF2-40B4-BE49-F238E27FC236}">
                    <a16:creationId xmlns:a16="http://schemas.microsoft.com/office/drawing/2014/main" id="{E7946689-834D-4C16-9757-3FC5568FB90A}"/>
                  </a:ext>
                </a:extLst>
              </p:cNvPr>
              <p:cNvSpPr>
                <a:spLocks noChangeArrowheads="1"/>
              </p:cNvSpPr>
              <p:nvPr/>
            </p:nvSpPr>
            <p:spPr bwMode="auto">
              <a:xfrm>
                <a:off x="1726638" y="3534100"/>
                <a:ext cx="650158" cy="570983"/>
              </a:xfrm>
              <a:custGeom>
                <a:avLst/>
                <a:gdLst>
                  <a:gd name="T0" fmla="*/ 211708 w 602"/>
                  <a:gd name="T1" fmla="*/ 181360 h 602"/>
                  <a:gd name="T2" fmla="*/ 211708 w 602"/>
                  <a:gd name="T3" fmla="*/ 181360 h 602"/>
                  <a:gd name="T4" fmla="*/ 217127 w 602"/>
                  <a:gd name="T5" fmla="*/ 196533 h 602"/>
                  <a:gd name="T6" fmla="*/ 196534 w 602"/>
                  <a:gd name="T7" fmla="*/ 217126 h 602"/>
                  <a:gd name="T8" fmla="*/ 183889 w 602"/>
                  <a:gd name="T9" fmla="*/ 212068 h 602"/>
                  <a:gd name="T10" fmla="*/ 183889 w 602"/>
                  <a:gd name="T11" fmla="*/ 212068 h 602"/>
                  <a:gd name="T12" fmla="*/ 122472 w 602"/>
                  <a:gd name="T13" fmla="*/ 150651 h 602"/>
                  <a:gd name="T14" fmla="*/ 81648 w 602"/>
                  <a:gd name="T15" fmla="*/ 163657 h 602"/>
                  <a:gd name="T16" fmla="*/ 0 w 602"/>
                  <a:gd name="T17" fmla="*/ 81648 h 602"/>
                  <a:gd name="T18" fmla="*/ 81648 w 602"/>
                  <a:gd name="T19" fmla="*/ 0 h 602"/>
                  <a:gd name="T20" fmla="*/ 163297 w 602"/>
                  <a:gd name="T21" fmla="*/ 81648 h 602"/>
                  <a:gd name="T22" fmla="*/ 153181 w 602"/>
                  <a:gd name="T23" fmla="*/ 122833 h 602"/>
                  <a:gd name="T24" fmla="*/ 211708 w 602"/>
                  <a:gd name="T25" fmla="*/ 181360 h 602"/>
                  <a:gd name="T26" fmla="*/ 81648 w 602"/>
                  <a:gd name="T27" fmla="*/ 20593 h 602"/>
                  <a:gd name="T28" fmla="*/ 81648 w 602"/>
                  <a:gd name="T29" fmla="*/ 20593 h 602"/>
                  <a:gd name="T30" fmla="*/ 20231 w 602"/>
                  <a:gd name="T31" fmla="*/ 81648 h 602"/>
                  <a:gd name="T32" fmla="*/ 81648 w 602"/>
                  <a:gd name="T33" fmla="*/ 143065 h 602"/>
                  <a:gd name="T34" fmla="*/ 143065 w 602"/>
                  <a:gd name="T35" fmla="*/ 81648 h 602"/>
                  <a:gd name="T36" fmla="*/ 81648 w 602"/>
                  <a:gd name="T37" fmla="*/ 20593 h 60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602" h="602">
                    <a:moveTo>
                      <a:pt x="586" y="502"/>
                    </a:moveTo>
                    <a:lnTo>
                      <a:pt x="586" y="502"/>
                    </a:lnTo>
                    <a:cubicBezTo>
                      <a:pt x="594" y="516"/>
                      <a:pt x="601" y="530"/>
                      <a:pt x="601" y="544"/>
                    </a:cubicBezTo>
                    <a:cubicBezTo>
                      <a:pt x="601" y="573"/>
                      <a:pt x="579" y="601"/>
                      <a:pt x="544" y="601"/>
                    </a:cubicBezTo>
                    <a:cubicBezTo>
                      <a:pt x="530" y="601"/>
                      <a:pt x="516" y="594"/>
                      <a:pt x="509" y="587"/>
                    </a:cubicBezTo>
                    <a:cubicBezTo>
                      <a:pt x="339" y="417"/>
                      <a:pt x="339" y="417"/>
                      <a:pt x="339" y="417"/>
                    </a:cubicBezTo>
                    <a:cubicBezTo>
                      <a:pt x="304" y="438"/>
                      <a:pt x="269" y="453"/>
                      <a:pt x="226" y="453"/>
                    </a:cubicBezTo>
                    <a:cubicBezTo>
                      <a:pt x="99" y="453"/>
                      <a:pt x="0" y="347"/>
                      <a:pt x="0" y="226"/>
                    </a:cubicBezTo>
                    <a:cubicBezTo>
                      <a:pt x="0" y="99"/>
                      <a:pt x="99" y="0"/>
                      <a:pt x="226" y="0"/>
                    </a:cubicBezTo>
                    <a:cubicBezTo>
                      <a:pt x="353" y="0"/>
                      <a:pt x="452" y="99"/>
                      <a:pt x="452" y="226"/>
                    </a:cubicBezTo>
                    <a:cubicBezTo>
                      <a:pt x="452" y="269"/>
                      <a:pt x="438" y="304"/>
                      <a:pt x="424" y="340"/>
                    </a:cubicBezTo>
                    <a:cubicBezTo>
                      <a:pt x="586" y="502"/>
                      <a:pt x="586" y="502"/>
                      <a:pt x="586" y="502"/>
                    </a:cubicBezTo>
                    <a:close/>
                    <a:moveTo>
                      <a:pt x="226" y="57"/>
                    </a:moveTo>
                    <a:lnTo>
                      <a:pt x="226" y="57"/>
                    </a:lnTo>
                    <a:cubicBezTo>
                      <a:pt x="134" y="57"/>
                      <a:pt x="56" y="127"/>
                      <a:pt x="56" y="226"/>
                    </a:cubicBezTo>
                    <a:cubicBezTo>
                      <a:pt x="56" y="318"/>
                      <a:pt x="134" y="396"/>
                      <a:pt x="226" y="396"/>
                    </a:cubicBezTo>
                    <a:cubicBezTo>
                      <a:pt x="318" y="396"/>
                      <a:pt x="396" y="318"/>
                      <a:pt x="396" y="226"/>
                    </a:cubicBezTo>
                    <a:cubicBezTo>
                      <a:pt x="396" y="127"/>
                      <a:pt x="318" y="57"/>
                      <a:pt x="226" y="57"/>
                    </a:cubicBezTo>
                    <a:close/>
                  </a:path>
                </a:pathLst>
              </a:custGeom>
              <a:solidFill>
                <a:srgbClr val="00B0DA"/>
              </a:solidFill>
              <a:ln>
                <a:noFill/>
              </a:ln>
            </p:spPr>
            <p:txBody>
              <a:bodyPr wrap="none" anchor="ctr"/>
              <a:lstStyle>
                <a:defPPr>
                  <a:defRPr lang="en-US"/>
                </a:defPPr>
                <a:lvl1pPr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1pPr>
                <a:lvl2pPr marL="4572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2pPr>
                <a:lvl3pPr marL="9144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3pPr>
                <a:lvl4pPr marL="13716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4pPr>
                <a:lvl5pPr marL="18288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9pPr>
              </a:lstStyle>
              <a:p>
                <a:endParaRPr lang="en-US"/>
              </a:p>
            </p:txBody>
          </p:sp>
          <p:sp>
            <p:nvSpPr>
              <p:cNvPr id="95" name="Freeform 171">
                <a:extLst>
                  <a:ext uri="{FF2B5EF4-FFF2-40B4-BE49-F238E27FC236}">
                    <a16:creationId xmlns:a16="http://schemas.microsoft.com/office/drawing/2014/main" id="{92F8F0C4-270A-4C8F-90AF-7705FF08F8EE}"/>
                  </a:ext>
                </a:extLst>
              </p:cNvPr>
              <p:cNvSpPr>
                <a:spLocks noChangeArrowheads="1"/>
              </p:cNvSpPr>
              <p:nvPr/>
            </p:nvSpPr>
            <p:spPr bwMode="auto">
              <a:xfrm>
                <a:off x="5701680" y="3492402"/>
                <a:ext cx="650158" cy="647368"/>
              </a:xfrm>
              <a:custGeom>
                <a:avLst/>
                <a:gdLst>
                  <a:gd name="T0" fmla="*/ 106182 w 589"/>
                  <a:gd name="T1" fmla="*/ 69226 h 590"/>
                  <a:gd name="T2" fmla="*/ 106182 w 589"/>
                  <a:gd name="T3" fmla="*/ 138091 h 590"/>
                  <a:gd name="T4" fmla="*/ 106182 w 589"/>
                  <a:gd name="T5" fmla="*/ 69226 h 590"/>
                  <a:gd name="T6" fmla="*/ 106182 w 589"/>
                  <a:gd name="T7" fmla="*/ 127635 h 590"/>
                  <a:gd name="T8" fmla="*/ 106182 w 589"/>
                  <a:gd name="T9" fmla="*/ 85090 h 590"/>
                  <a:gd name="T10" fmla="*/ 106182 w 589"/>
                  <a:gd name="T11" fmla="*/ 127635 h 590"/>
                  <a:gd name="T12" fmla="*/ 207308 w 589"/>
                  <a:gd name="T13" fmla="*/ 127635 h 590"/>
                  <a:gd name="T14" fmla="*/ 191055 w 589"/>
                  <a:gd name="T15" fmla="*/ 106363 h 590"/>
                  <a:gd name="T16" fmla="*/ 207308 w 589"/>
                  <a:gd name="T17" fmla="*/ 79682 h 590"/>
                  <a:gd name="T18" fmla="*/ 196473 w 589"/>
                  <a:gd name="T19" fmla="*/ 37497 h 590"/>
                  <a:gd name="T20" fmla="*/ 159273 w 589"/>
                  <a:gd name="T21" fmla="*/ 42545 h 590"/>
                  <a:gd name="T22" fmla="*/ 132547 w 589"/>
                  <a:gd name="T23" fmla="*/ 10817 h 590"/>
                  <a:gd name="T24" fmla="*/ 90291 w 589"/>
                  <a:gd name="T25" fmla="*/ 0 h 590"/>
                  <a:gd name="T26" fmla="*/ 79456 w 589"/>
                  <a:gd name="T27" fmla="*/ 26681 h 590"/>
                  <a:gd name="T28" fmla="*/ 37200 w 589"/>
                  <a:gd name="T29" fmla="*/ 32089 h 590"/>
                  <a:gd name="T30" fmla="*/ 0 w 589"/>
                  <a:gd name="T31" fmla="*/ 58770 h 590"/>
                  <a:gd name="T32" fmla="*/ 20947 w 589"/>
                  <a:gd name="T33" fmla="*/ 90498 h 590"/>
                  <a:gd name="T34" fmla="*/ 20947 w 589"/>
                  <a:gd name="T35" fmla="*/ 122227 h 590"/>
                  <a:gd name="T36" fmla="*/ 0 w 589"/>
                  <a:gd name="T37" fmla="*/ 148908 h 590"/>
                  <a:gd name="T38" fmla="*/ 37200 w 589"/>
                  <a:gd name="T39" fmla="*/ 180636 h 590"/>
                  <a:gd name="T40" fmla="*/ 79456 w 589"/>
                  <a:gd name="T41" fmla="*/ 186044 h 590"/>
                  <a:gd name="T42" fmla="*/ 90291 w 589"/>
                  <a:gd name="T43" fmla="*/ 212364 h 590"/>
                  <a:gd name="T44" fmla="*/ 132547 w 589"/>
                  <a:gd name="T45" fmla="*/ 196500 h 590"/>
                  <a:gd name="T46" fmla="*/ 159273 w 589"/>
                  <a:gd name="T47" fmla="*/ 170180 h 590"/>
                  <a:gd name="T48" fmla="*/ 196473 w 589"/>
                  <a:gd name="T49" fmla="*/ 175228 h 590"/>
                  <a:gd name="T50" fmla="*/ 207308 w 589"/>
                  <a:gd name="T51" fmla="*/ 127635 h 590"/>
                  <a:gd name="T52" fmla="*/ 196473 w 589"/>
                  <a:gd name="T53" fmla="*/ 148908 h 590"/>
                  <a:gd name="T54" fmla="*/ 180581 w 589"/>
                  <a:gd name="T55" fmla="*/ 164772 h 590"/>
                  <a:gd name="T56" fmla="*/ 122073 w 589"/>
                  <a:gd name="T57" fmla="*/ 175228 h 590"/>
                  <a:gd name="T58" fmla="*/ 111599 w 589"/>
                  <a:gd name="T59" fmla="*/ 196500 h 590"/>
                  <a:gd name="T60" fmla="*/ 90291 w 589"/>
                  <a:gd name="T61" fmla="*/ 191092 h 590"/>
                  <a:gd name="T62" fmla="*/ 53091 w 589"/>
                  <a:gd name="T63" fmla="*/ 153955 h 590"/>
                  <a:gd name="T64" fmla="*/ 26365 w 589"/>
                  <a:gd name="T65" fmla="*/ 159363 h 590"/>
                  <a:gd name="T66" fmla="*/ 20947 w 589"/>
                  <a:gd name="T67" fmla="*/ 138091 h 590"/>
                  <a:gd name="T68" fmla="*/ 37200 w 589"/>
                  <a:gd name="T69" fmla="*/ 106363 h 590"/>
                  <a:gd name="T70" fmla="*/ 20947 w 589"/>
                  <a:gd name="T71" fmla="*/ 69226 h 590"/>
                  <a:gd name="T72" fmla="*/ 26365 w 589"/>
                  <a:gd name="T73" fmla="*/ 47953 h 590"/>
                  <a:gd name="T74" fmla="*/ 53091 w 589"/>
                  <a:gd name="T75" fmla="*/ 58770 h 590"/>
                  <a:gd name="T76" fmla="*/ 90291 w 589"/>
                  <a:gd name="T77" fmla="*/ 21273 h 590"/>
                  <a:gd name="T78" fmla="*/ 111599 w 589"/>
                  <a:gd name="T79" fmla="*/ 10817 h 590"/>
                  <a:gd name="T80" fmla="*/ 122073 w 589"/>
                  <a:gd name="T81" fmla="*/ 37497 h 590"/>
                  <a:gd name="T82" fmla="*/ 180581 w 589"/>
                  <a:gd name="T83" fmla="*/ 47953 h 590"/>
                  <a:gd name="T84" fmla="*/ 196473 w 589"/>
                  <a:gd name="T85" fmla="*/ 58770 h 590"/>
                  <a:gd name="T86" fmla="*/ 175164 w 589"/>
                  <a:gd name="T87" fmla="*/ 79682 h 590"/>
                  <a:gd name="T88" fmla="*/ 175164 w 589"/>
                  <a:gd name="T89" fmla="*/ 127635 h 590"/>
                  <a:gd name="T90" fmla="*/ 196473 w 589"/>
                  <a:gd name="T91" fmla="*/ 148908 h 590"/>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589" h="590">
                    <a:moveTo>
                      <a:pt x="294" y="192"/>
                    </a:moveTo>
                    <a:lnTo>
                      <a:pt x="294" y="192"/>
                    </a:lnTo>
                    <a:cubicBezTo>
                      <a:pt x="235" y="192"/>
                      <a:pt x="191" y="236"/>
                      <a:pt x="191" y="295"/>
                    </a:cubicBezTo>
                    <a:cubicBezTo>
                      <a:pt x="191" y="339"/>
                      <a:pt x="235" y="383"/>
                      <a:pt x="294" y="383"/>
                    </a:cubicBezTo>
                    <a:cubicBezTo>
                      <a:pt x="353" y="383"/>
                      <a:pt x="397" y="339"/>
                      <a:pt x="397" y="295"/>
                    </a:cubicBezTo>
                    <a:cubicBezTo>
                      <a:pt x="397" y="236"/>
                      <a:pt x="353" y="192"/>
                      <a:pt x="294" y="192"/>
                    </a:cubicBezTo>
                    <a:close/>
                    <a:moveTo>
                      <a:pt x="294" y="354"/>
                    </a:moveTo>
                    <a:lnTo>
                      <a:pt x="294" y="354"/>
                    </a:lnTo>
                    <a:cubicBezTo>
                      <a:pt x="265" y="354"/>
                      <a:pt x="235" y="324"/>
                      <a:pt x="235" y="295"/>
                    </a:cubicBezTo>
                    <a:cubicBezTo>
                      <a:pt x="235" y="251"/>
                      <a:pt x="265" y="236"/>
                      <a:pt x="294" y="236"/>
                    </a:cubicBezTo>
                    <a:cubicBezTo>
                      <a:pt x="324" y="236"/>
                      <a:pt x="353" y="251"/>
                      <a:pt x="353" y="295"/>
                    </a:cubicBezTo>
                    <a:cubicBezTo>
                      <a:pt x="353" y="324"/>
                      <a:pt x="324" y="354"/>
                      <a:pt x="294" y="354"/>
                    </a:cubicBezTo>
                    <a:close/>
                    <a:moveTo>
                      <a:pt x="574" y="354"/>
                    </a:moveTo>
                    <a:lnTo>
                      <a:pt x="574" y="354"/>
                    </a:lnTo>
                    <a:cubicBezTo>
                      <a:pt x="529" y="339"/>
                      <a:pt x="529" y="339"/>
                      <a:pt x="529" y="339"/>
                    </a:cubicBezTo>
                    <a:cubicBezTo>
                      <a:pt x="529" y="324"/>
                      <a:pt x="529" y="309"/>
                      <a:pt x="529" y="295"/>
                    </a:cubicBezTo>
                    <a:cubicBezTo>
                      <a:pt x="529" y="280"/>
                      <a:pt x="529" y="265"/>
                      <a:pt x="529" y="251"/>
                    </a:cubicBezTo>
                    <a:cubicBezTo>
                      <a:pt x="574" y="221"/>
                      <a:pt x="574" y="221"/>
                      <a:pt x="574" y="221"/>
                    </a:cubicBezTo>
                    <a:cubicBezTo>
                      <a:pt x="588" y="206"/>
                      <a:pt x="588" y="192"/>
                      <a:pt x="588" y="163"/>
                    </a:cubicBezTo>
                    <a:cubicBezTo>
                      <a:pt x="544" y="104"/>
                      <a:pt x="544" y="104"/>
                      <a:pt x="544" y="104"/>
                    </a:cubicBezTo>
                    <a:cubicBezTo>
                      <a:pt x="529" y="74"/>
                      <a:pt x="515" y="74"/>
                      <a:pt x="485" y="89"/>
                    </a:cubicBezTo>
                    <a:cubicBezTo>
                      <a:pt x="441" y="118"/>
                      <a:pt x="441" y="118"/>
                      <a:pt x="441" y="118"/>
                    </a:cubicBezTo>
                    <a:cubicBezTo>
                      <a:pt x="426" y="89"/>
                      <a:pt x="397" y="74"/>
                      <a:pt x="367" y="74"/>
                    </a:cubicBezTo>
                    <a:cubicBezTo>
                      <a:pt x="367" y="30"/>
                      <a:pt x="367" y="30"/>
                      <a:pt x="367" y="30"/>
                    </a:cubicBezTo>
                    <a:cubicBezTo>
                      <a:pt x="367" y="15"/>
                      <a:pt x="353" y="0"/>
                      <a:pt x="338" y="0"/>
                    </a:cubicBezTo>
                    <a:cubicBezTo>
                      <a:pt x="250" y="0"/>
                      <a:pt x="250" y="0"/>
                      <a:pt x="250" y="0"/>
                    </a:cubicBezTo>
                    <a:cubicBezTo>
                      <a:pt x="235" y="0"/>
                      <a:pt x="220" y="15"/>
                      <a:pt x="220" y="30"/>
                    </a:cubicBezTo>
                    <a:cubicBezTo>
                      <a:pt x="220" y="74"/>
                      <a:pt x="220" y="74"/>
                      <a:pt x="220" y="74"/>
                    </a:cubicBezTo>
                    <a:cubicBezTo>
                      <a:pt x="191" y="74"/>
                      <a:pt x="162" y="89"/>
                      <a:pt x="147" y="118"/>
                    </a:cubicBezTo>
                    <a:cubicBezTo>
                      <a:pt x="103" y="89"/>
                      <a:pt x="103" y="89"/>
                      <a:pt x="103" y="89"/>
                    </a:cubicBezTo>
                    <a:cubicBezTo>
                      <a:pt x="73" y="74"/>
                      <a:pt x="58" y="74"/>
                      <a:pt x="44" y="104"/>
                    </a:cubicBezTo>
                    <a:cubicBezTo>
                      <a:pt x="0" y="163"/>
                      <a:pt x="0" y="163"/>
                      <a:pt x="0" y="163"/>
                    </a:cubicBezTo>
                    <a:cubicBezTo>
                      <a:pt x="0" y="192"/>
                      <a:pt x="0" y="206"/>
                      <a:pt x="14" y="221"/>
                    </a:cubicBezTo>
                    <a:cubicBezTo>
                      <a:pt x="58" y="251"/>
                      <a:pt x="58" y="251"/>
                      <a:pt x="58" y="251"/>
                    </a:cubicBezTo>
                    <a:cubicBezTo>
                      <a:pt x="58" y="265"/>
                      <a:pt x="58" y="280"/>
                      <a:pt x="58" y="295"/>
                    </a:cubicBezTo>
                    <a:cubicBezTo>
                      <a:pt x="58" y="309"/>
                      <a:pt x="58" y="324"/>
                      <a:pt x="58" y="339"/>
                    </a:cubicBezTo>
                    <a:cubicBezTo>
                      <a:pt x="14" y="354"/>
                      <a:pt x="14" y="354"/>
                      <a:pt x="14" y="354"/>
                    </a:cubicBezTo>
                    <a:cubicBezTo>
                      <a:pt x="0" y="368"/>
                      <a:pt x="0" y="398"/>
                      <a:pt x="0" y="413"/>
                    </a:cubicBezTo>
                    <a:cubicBezTo>
                      <a:pt x="44" y="486"/>
                      <a:pt x="44" y="486"/>
                      <a:pt x="44" y="486"/>
                    </a:cubicBezTo>
                    <a:cubicBezTo>
                      <a:pt x="58" y="501"/>
                      <a:pt x="73" y="501"/>
                      <a:pt x="103" y="501"/>
                    </a:cubicBezTo>
                    <a:cubicBezTo>
                      <a:pt x="147" y="472"/>
                      <a:pt x="147" y="472"/>
                      <a:pt x="147" y="472"/>
                    </a:cubicBezTo>
                    <a:cubicBezTo>
                      <a:pt x="162" y="486"/>
                      <a:pt x="191" y="501"/>
                      <a:pt x="220" y="516"/>
                    </a:cubicBezTo>
                    <a:cubicBezTo>
                      <a:pt x="220" y="545"/>
                      <a:pt x="220" y="545"/>
                      <a:pt x="220" y="545"/>
                    </a:cubicBezTo>
                    <a:cubicBezTo>
                      <a:pt x="220" y="560"/>
                      <a:pt x="235" y="589"/>
                      <a:pt x="250" y="589"/>
                    </a:cubicBezTo>
                    <a:cubicBezTo>
                      <a:pt x="338" y="589"/>
                      <a:pt x="338" y="589"/>
                      <a:pt x="338" y="589"/>
                    </a:cubicBezTo>
                    <a:cubicBezTo>
                      <a:pt x="353" y="589"/>
                      <a:pt x="367" y="560"/>
                      <a:pt x="367" y="545"/>
                    </a:cubicBezTo>
                    <a:cubicBezTo>
                      <a:pt x="367" y="516"/>
                      <a:pt x="367" y="516"/>
                      <a:pt x="367" y="516"/>
                    </a:cubicBezTo>
                    <a:cubicBezTo>
                      <a:pt x="397" y="501"/>
                      <a:pt x="426" y="486"/>
                      <a:pt x="441" y="472"/>
                    </a:cubicBezTo>
                    <a:cubicBezTo>
                      <a:pt x="485" y="501"/>
                      <a:pt x="485" y="501"/>
                      <a:pt x="485" y="501"/>
                    </a:cubicBezTo>
                    <a:cubicBezTo>
                      <a:pt x="515" y="501"/>
                      <a:pt x="529" y="501"/>
                      <a:pt x="544" y="486"/>
                    </a:cubicBezTo>
                    <a:cubicBezTo>
                      <a:pt x="588" y="413"/>
                      <a:pt x="588" y="413"/>
                      <a:pt x="588" y="413"/>
                    </a:cubicBezTo>
                    <a:cubicBezTo>
                      <a:pt x="588" y="398"/>
                      <a:pt x="588" y="368"/>
                      <a:pt x="574" y="354"/>
                    </a:cubicBezTo>
                    <a:close/>
                    <a:moveTo>
                      <a:pt x="544" y="413"/>
                    </a:moveTo>
                    <a:lnTo>
                      <a:pt x="544" y="413"/>
                    </a:lnTo>
                    <a:cubicBezTo>
                      <a:pt x="515" y="442"/>
                      <a:pt x="515" y="442"/>
                      <a:pt x="515" y="442"/>
                    </a:cubicBezTo>
                    <a:cubicBezTo>
                      <a:pt x="515" y="457"/>
                      <a:pt x="500" y="457"/>
                      <a:pt x="500" y="457"/>
                    </a:cubicBezTo>
                    <a:cubicBezTo>
                      <a:pt x="441" y="427"/>
                      <a:pt x="441" y="427"/>
                      <a:pt x="441" y="427"/>
                    </a:cubicBezTo>
                    <a:cubicBezTo>
                      <a:pt x="412" y="457"/>
                      <a:pt x="382" y="472"/>
                      <a:pt x="338" y="486"/>
                    </a:cubicBezTo>
                    <a:cubicBezTo>
                      <a:pt x="338" y="530"/>
                      <a:pt x="338" y="530"/>
                      <a:pt x="338" y="530"/>
                    </a:cubicBezTo>
                    <a:cubicBezTo>
                      <a:pt x="338" y="530"/>
                      <a:pt x="324" y="545"/>
                      <a:pt x="309" y="545"/>
                    </a:cubicBezTo>
                    <a:cubicBezTo>
                      <a:pt x="279" y="545"/>
                      <a:pt x="279" y="545"/>
                      <a:pt x="279" y="545"/>
                    </a:cubicBezTo>
                    <a:cubicBezTo>
                      <a:pt x="265" y="545"/>
                      <a:pt x="250" y="530"/>
                      <a:pt x="250" y="530"/>
                    </a:cubicBezTo>
                    <a:cubicBezTo>
                      <a:pt x="250" y="486"/>
                      <a:pt x="250" y="486"/>
                      <a:pt x="250" y="486"/>
                    </a:cubicBezTo>
                    <a:cubicBezTo>
                      <a:pt x="206" y="472"/>
                      <a:pt x="176" y="457"/>
                      <a:pt x="147" y="427"/>
                    </a:cubicBezTo>
                    <a:cubicBezTo>
                      <a:pt x="88" y="457"/>
                      <a:pt x="88" y="457"/>
                      <a:pt x="88" y="457"/>
                    </a:cubicBezTo>
                    <a:cubicBezTo>
                      <a:pt x="88" y="457"/>
                      <a:pt x="73" y="457"/>
                      <a:pt x="73" y="442"/>
                    </a:cubicBezTo>
                    <a:cubicBezTo>
                      <a:pt x="44" y="413"/>
                      <a:pt x="44" y="413"/>
                      <a:pt x="44" y="413"/>
                    </a:cubicBezTo>
                    <a:cubicBezTo>
                      <a:pt x="44" y="398"/>
                      <a:pt x="44" y="383"/>
                      <a:pt x="58" y="383"/>
                    </a:cubicBezTo>
                    <a:cubicBezTo>
                      <a:pt x="103" y="354"/>
                      <a:pt x="103" y="354"/>
                      <a:pt x="103" y="354"/>
                    </a:cubicBezTo>
                    <a:cubicBezTo>
                      <a:pt x="103" y="339"/>
                      <a:pt x="103" y="309"/>
                      <a:pt x="103" y="295"/>
                    </a:cubicBezTo>
                    <a:cubicBezTo>
                      <a:pt x="103" y="265"/>
                      <a:pt x="103" y="251"/>
                      <a:pt x="103" y="221"/>
                    </a:cubicBezTo>
                    <a:cubicBezTo>
                      <a:pt x="58" y="192"/>
                      <a:pt x="58" y="192"/>
                      <a:pt x="58" y="192"/>
                    </a:cubicBezTo>
                    <a:cubicBezTo>
                      <a:pt x="44" y="192"/>
                      <a:pt x="44" y="177"/>
                      <a:pt x="44" y="163"/>
                    </a:cubicBezTo>
                    <a:cubicBezTo>
                      <a:pt x="73" y="133"/>
                      <a:pt x="73" y="133"/>
                      <a:pt x="73" y="133"/>
                    </a:cubicBezTo>
                    <a:cubicBezTo>
                      <a:pt x="73" y="133"/>
                      <a:pt x="88" y="118"/>
                      <a:pt x="88" y="133"/>
                    </a:cubicBezTo>
                    <a:cubicBezTo>
                      <a:pt x="147" y="163"/>
                      <a:pt x="147" y="163"/>
                      <a:pt x="147" y="163"/>
                    </a:cubicBezTo>
                    <a:cubicBezTo>
                      <a:pt x="176" y="133"/>
                      <a:pt x="206" y="104"/>
                      <a:pt x="250" y="104"/>
                    </a:cubicBezTo>
                    <a:cubicBezTo>
                      <a:pt x="250" y="59"/>
                      <a:pt x="250" y="59"/>
                      <a:pt x="250" y="59"/>
                    </a:cubicBezTo>
                    <a:cubicBezTo>
                      <a:pt x="250" y="45"/>
                      <a:pt x="265" y="30"/>
                      <a:pt x="279" y="30"/>
                    </a:cubicBezTo>
                    <a:cubicBezTo>
                      <a:pt x="309" y="30"/>
                      <a:pt x="309" y="30"/>
                      <a:pt x="309" y="30"/>
                    </a:cubicBezTo>
                    <a:cubicBezTo>
                      <a:pt x="324" y="30"/>
                      <a:pt x="338" y="45"/>
                      <a:pt x="338" y="59"/>
                    </a:cubicBezTo>
                    <a:cubicBezTo>
                      <a:pt x="338" y="104"/>
                      <a:pt x="338" y="104"/>
                      <a:pt x="338" y="104"/>
                    </a:cubicBezTo>
                    <a:cubicBezTo>
                      <a:pt x="382" y="104"/>
                      <a:pt x="412" y="133"/>
                      <a:pt x="441" y="163"/>
                    </a:cubicBezTo>
                    <a:cubicBezTo>
                      <a:pt x="500" y="133"/>
                      <a:pt x="500" y="133"/>
                      <a:pt x="500" y="133"/>
                    </a:cubicBezTo>
                    <a:cubicBezTo>
                      <a:pt x="500" y="118"/>
                      <a:pt x="515" y="133"/>
                      <a:pt x="515" y="133"/>
                    </a:cubicBezTo>
                    <a:cubicBezTo>
                      <a:pt x="544" y="163"/>
                      <a:pt x="544" y="163"/>
                      <a:pt x="544" y="163"/>
                    </a:cubicBezTo>
                    <a:cubicBezTo>
                      <a:pt x="544" y="177"/>
                      <a:pt x="544" y="192"/>
                      <a:pt x="529" y="192"/>
                    </a:cubicBezTo>
                    <a:cubicBezTo>
                      <a:pt x="485" y="221"/>
                      <a:pt x="485" y="221"/>
                      <a:pt x="485" y="221"/>
                    </a:cubicBezTo>
                    <a:cubicBezTo>
                      <a:pt x="485" y="251"/>
                      <a:pt x="485" y="265"/>
                      <a:pt x="485" y="295"/>
                    </a:cubicBezTo>
                    <a:cubicBezTo>
                      <a:pt x="485" y="309"/>
                      <a:pt x="485" y="339"/>
                      <a:pt x="485" y="354"/>
                    </a:cubicBezTo>
                    <a:cubicBezTo>
                      <a:pt x="529" y="383"/>
                      <a:pt x="529" y="383"/>
                      <a:pt x="529" y="383"/>
                    </a:cubicBezTo>
                    <a:cubicBezTo>
                      <a:pt x="544" y="383"/>
                      <a:pt x="544" y="398"/>
                      <a:pt x="544" y="413"/>
                    </a:cubicBezTo>
                    <a:close/>
                  </a:path>
                </a:pathLst>
              </a:custGeom>
              <a:solidFill>
                <a:srgbClr val="00B0DA"/>
              </a:solidFill>
              <a:ln>
                <a:noFill/>
              </a:ln>
              <a:effectLst/>
            </p:spPr>
            <p:txBody>
              <a:bodyPr wrap="none" lIns="91431" tIns="45716" rIns="91431" bIns="45716" anchor="ctr"/>
              <a:lstStyle>
                <a:defPPr>
                  <a:defRPr lang="en-US"/>
                </a:defPPr>
                <a:lvl1pPr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1pPr>
                <a:lvl2pPr marL="4572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2pPr>
                <a:lvl3pPr marL="9144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3pPr>
                <a:lvl4pPr marL="13716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4pPr>
                <a:lvl5pPr marL="18288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9pPr>
              </a:lstStyle>
              <a:p>
                <a:endParaRPr lang="en-US"/>
              </a:p>
            </p:txBody>
          </p:sp>
          <p:sp>
            <p:nvSpPr>
              <p:cNvPr id="96" name="Freeform 170">
                <a:extLst>
                  <a:ext uri="{FF2B5EF4-FFF2-40B4-BE49-F238E27FC236}">
                    <a16:creationId xmlns:a16="http://schemas.microsoft.com/office/drawing/2014/main" id="{F9FD3FB5-B8EF-4123-8407-1DC18633967C}"/>
                  </a:ext>
                </a:extLst>
              </p:cNvPr>
              <p:cNvSpPr>
                <a:spLocks noChangeArrowheads="1"/>
              </p:cNvSpPr>
              <p:nvPr/>
            </p:nvSpPr>
            <p:spPr bwMode="auto">
              <a:xfrm>
                <a:off x="9672608" y="3535106"/>
                <a:ext cx="642942" cy="599870"/>
              </a:xfrm>
              <a:custGeom>
                <a:avLst/>
                <a:gdLst>
                  <a:gd name="T0" fmla="*/ 185692 w 634"/>
                  <a:gd name="T1" fmla="*/ 169827 h 634"/>
                  <a:gd name="T2" fmla="*/ 79325 w 634"/>
                  <a:gd name="T3" fmla="*/ 148554 h 634"/>
                  <a:gd name="T4" fmla="*/ 42186 w 634"/>
                  <a:gd name="T5" fmla="*/ 169827 h 634"/>
                  <a:gd name="T6" fmla="*/ 42186 w 634"/>
                  <a:gd name="T7" fmla="*/ 185692 h 634"/>
                  <a:gd name="T8" fmla="*/ 79325 w 634"/>
                  <a:gd name="T9" fmla="*/ 206966 h 634"/>
                  <a:gd name="T10" fmla="*/ 185692 w 634"/>
                  <a:gd name="T11" fmla="*/ 185692 h 634"/>
                  <a:gd name="T12" fmla="*/ 185692 w 634"/>
                  <a:gd name="T13" fmla="*/ 169827 h 634"/>
                  <a:gd name="T14" fmla="*/ 79325 w 634"/>
                  <a:gd name="T15" fmla="*/ 196509 h 634"/>
                  <a:gd name="T16" fmla="*/ 79325 w 634"/>
                  <a:gd name="T17" fmla="*/ 159371 h 634"/>
                  <a:gd name="T18" fmla="*/ 79325 w 634"/>
                  <a:gd name="T19" fmla="*/ 196509 h 634"/>
                  <a:gd name="T20" fmla="*/ 185692 w 634"/>
                  <a:gd name="T21" fmla="*/ 58412 h 634"/>
                  <a:gd name="T22" fmla="*/ 79325 w 634"/>
                  <a:gd name="T23" fmla="*/ 37138 h 634"/>
                  <a:gd name="T24" fmla="*/ 42186 w 634"/>
                  <a:gd name="T25" fmla="*/ 58412 h 634"/>
                  <a:gd name="T26" fmla="*/ 42186 w 634"/>
                  <a:gd name="T27" fmla="*/ 74277 h 634"/>
                  <a:gd name="T28" fmla="*/ 79325 w 634"/>
                  <a:gd name="T29" fmla="*/ 95550 h 634"/>
                  <a:gd name="T30" fmla="*/ 185692 w 634"/>
                  <a:gd name="T31" fmla="*/ 74277 h 634"/>
                  <a:gd name="T32" fmla="*/ 185692 w 634"/>
                  <a:gd name="T33" fmla="*/ 58412 h 634"/>
                  <a:gd name="T34" fmla="*/ 79325 w 634"/>
                  <a:gd name="T35" fmla="*/ 84733 h 634"/>
                  <a:gd name="T36" fmla="*/ 79325 w 634"/>
                  <a:gd name="T37" fmla="*/ 47956 h 634"/>
                  <a:gd name="T38" fmla="*/ 79325 w 634"/>
                  <a:gd name="T39" fmla="*/ 84733 h 634"/>
                  <a:gd name="T40" fmla="*/ 185692 w 634"/>
                  <a:gd name="T41" fmla="*/ 116824 h 634"/>
                  <a:gd name="T42" fmla="*/ 143145 w 634"/>
                  <a:gd name="T43" fmla="*/ 95550 h 634"/>
                  <a:gd name="T44" fmla="*/ 42186 w 634"/>
                  <a:gd name="T45" fmla="*/ 116824 h 634"/>
                  <a:gd name="T46" fmla="*/ 42186 w 634"/>
                  <a:gd name="T47" fmla="*/ 127280 h 634"/>
                  <a:gd name="T48" fmla="*/ 143145 w 634"/>
                  <a:gd name="T49" fmla="*/ 148554 h 634"/>
                  <a:gd name="T50" fmla="*/ 185692 w 634"/>
                  <a:gd name="T51" fmla="*/ 127280 h 634"/>
                  <a:gd name="T52" fmla="*/ 185692 w 634"/>
                  <a:gd name="T53" fmla="*/ 116824 h 634"/>
                  <a:gd name="T54" fmla="*/ 143145 w 634"/>
                  <a:gd name="T55" fmla="*/ 138097 h 634"/>
                  <a:gd name="T56" fmla="*/ 143145 w 634"/>
                  <a:gd name="T57" fmla="*/ 106007 h 634"/>
                  <a:gd name="T58" fmla="*/ 143145 w 634"/>
                  <a:gd name="T59" fmla="*/ 138097 h 634"/>
                  <a:gd name="T60" fmla="*/ 196149 w 634"/>
                  <a:gd name="T61" fmla="*/ 0 h 634"/>
                  <a:gd name="T62" fmla="*/ 0 w 634"/>
                  <a:gd name="T63" fmla="*/ 31730 h 634"/>
                  <a:gd name="T64" fmla="*/ 26321 w 634"/>
                  <a:gd name="T65" fmla="*/ 228239 h 634"/>
                  <a:gd name="T66" fmla="*/ 228239 w 634"/>
                  <a:gd name="T67" fmla="*/ 201557 h 634"/>
                  <a:gd name="T68" fmla="*/ 196149 w 634"/>
                  <a:gd name="T69" fmla="*/ 0 h 634"/>
                  <a:gd name="T70" fmla="*/ 212014 w 634"/>
                  <a:gd name="T71" fmla="*/ 201557 h 634"/>
                  <a:gd name="T72" fmla="*/ 26321 w 634"/>
                  <a:gd name="T73" fmla="*/ 212374 h 634"/>
                  <a:gd name="T74" fmla="*/ 15865 w 634"/>
                  <a:gd name="T75" fmla="*/ 31730 h 634"/>
                  <a:gd name="T76" fmla="*/ 196149 w 634"/>
                  <a:gd name="T77" fmla="*/ 15865 h 634"/>
                  <a:gd name="T78" fmla="*/ 212014 w 634"/>
                  <a:gd name="T79" fmla="*/ 201557 h 634"/>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634" h="634">
                    <a:moveTo>
                      <a:pt x="515" y="471"/>
                    </a:moveTo>
                    <a:lnTo>
                      <a:pt x="515" y="471"/>
                    </a:lnTo>
                    <a:cubicBezTo>
                      <a:pt x="294" y="471"/>
                      <a:pt x="294" y="471"/>
                      <a:pt x="294" y="471"/>
                    </a:cubicBezTo>
                    <a:cubicBezTo>
                      <a:pt x="279" y="442"/>
                      <a:pt x="250" y="412"/>
                      <a:pt x="220" y="412"/>
                    </a:cubicBezTo>
                    <a:cubicBezTo>
                      <a:pt x="176" y="412"/>
                      <a:pt x="147" y="442"/>
                      <a:pt x="147" y="471"/>
                    </a:cubicBezTo>
                    <a:cubicBezTo>
                      <a:pt x="117" y="471"/>
                      <a:pt x="117" y="471"/>
                      <a:pt x="117" y="471"/>
                    </a:cubicBezTo>
                    <a:cubicBezTo>
                      <a:pt x="103" y="471"/>
                      <a:pt x="103" y="486"/>
                      <a:pt x="103" y="501"/>
                    </a:cubicBezTo>
                    <a:cubicBezTo>
                      <a:pt x="103" y="501"/>
                      <a:pt x="103" y="515"/>
                      <a:pt x="117" y="515"/>
                    </a:cubicBezTo>
                    <a:cubicBezTo>
                      <a:pt x="147" y="515"/>
                      <a:pt x="147" y="515"/>
                      <a:pt x="147" y="515"/>
                    </a:cubicBezTo>
                    <a:cubicBezTo>
                      <a:pt x="147" y="545"/>
                      <a:pt x="176" y="574"/>
                      <a:pt x="220" y="574"/>
                    </a:cubicBezTo>
                    <a:cubicBezTo>
                      <a:pt x="250" y="574"/>
                      <a:pt x="279" y="545"/>
                      <a:pt x="294" y="515"/>
                    </a:cubicBezTo>
                    <a:cubicBezTo>
                      <a:pt x="515" y="515"/>
                      <a:pt x="515" y="515"/>
                      <a:pt x="515" y="515"/>
                    </a:cubicBezTo>
                    <a:lnTo>
                      <a:pt x="530" y="501"/>
                    </a:lnTo>
                    <a:cubicBezTo>
                      <a:pt x="530" y="486"/>
                      <a:pt x="515" y="471"/>
                      <a:pt x="515" y="471"/>
                    </a:cubicBezTo>
                    <a:close/>
                    <a:moveTo>
                      <a:pt x="220" y="545"/>
                    </a:moveTo>
                    <a:lnTo>
                      <a:pt x="220" y="545"/>
                    </a:lnTo>
                    <a:cubicBezTo>
                      <a:pt x="191" y="545"/>
                      <a:pt x="162" y="515"/>
                      <a:pt x="162" y="501"/>
                    </a:cubicBezTo>
                    <a:cubicBezTo>
                      <a:pt x="162" y="471"/>
                      <a:pt x="191" y="442"/>
                      <a:pt x="220" y="442"/>
                    </a:cubicBezTo>
                    <a:cubicBezTo>
                      <a:pt x="235" y="442"/>
                      <a:pt x="265" y="471"/>
                      <a:pt x="265" y="501"/>
                    </a:cubicBezTo>
                    <a:cubicBezTo>
                      <a:pt x="265" y="515"/>
                      <a:pt x="235" y="545"/>
                      <a:pt x="220" y="545"/>
                    </a:cubicBezTo>
                    <a:close/>
                    <a:moveTo>
                      <a:pt x="515" y="162"/>
                    </a:moveTo>
                    <a:lnTo>
                      <a:pt x="515" y="162"/>
                    </a:lnTo>
                    <a:cubicBezTo>
                      <a:pt x="294" y="162"/>
                      <a:pt x="294" y="162"/>
                      <a:pt x="294" y="162"/>
                    </a:cubicBezTo>
                    <a:cubicBezTo>
                      <a:pt x="279" y="133"/>
                      <a:pt x="250" y="103"/>
                      <a:pt x="220" y="103"/>
                    </a:cubicBezTo>
                    <a:cubicBezTo>
                      <a:pt x="176" y="103"/>
                      <a:pt x="147" y="133"/>
                      <a:pt x="147" y="162"/>
                    </a:cubicBezTo>
                    <a:cubicBezTo>
                      <a:pt x="117" y="162"/>
                      <a:pt x="117" y="162"/>
                      <a:pt x="117" y="162"/>
                    </a:cubicBezTo>
                    <a:cubicBezTo>
                      <a:pt x="103" y="162"/>
                      <a:pt x="103" y="176"/>
                      <a:pt x="103" y="176"/>
                    </a:cubicBezTo>
                    <a:cubicBezTo>
                      <a:pt x="103" y="192"/>
                      <a:pt x="103" y="206"/>
                      <a:pt x="117" y="206"/>
                    </a:cubicBezTo>
                    <a:cubicBezTo>
                      <a:pt x="147" y="206"/>
                      <a:pt x="147" y="206"/>
                      <a:pt x="147" y="206"/>
                    </a:cubicBezTo>
                    <a:cubicBezTo>
                      <a:pt x="147" y="235"/>
                      <a:pt x="176" y="265"/>
                      <a:pt x="220" y="265"/>
                    </a:cubicBezTo>
                    <a:cubicBezTo>
                      <a:pt x="250" y="265"/>
                      <a:pt x="279" y="235"/>
                      <a:pt x="294" y="206"/>
                    </a:cubicBezTo>
                    <a:cubicBezTo>
                      <a:pt x="515" y="206"/>
                      <a:pt x="515" y="206"/>
                      <a:pt x="515" y="206"/>
                    </a:cubicBezTo>
                    <a:cubicBezTo>
                      <a:pt x="515" y="206"/>
                      <a:pt x="530" y="192"/>
                      <a:pt x="530" y="176"/>
                    </a:cubicBezTo>
                    <a:lnTo>
                      <a:pt x="515" y="162"/>
                    </a:lnTo>
                    <a:close/>
                    <a:moveTo>
                      <a:pt x="220" y="235"/>
                    </a:moveTo>
                    <a:lnTo>
                      <a:pt x="220" y="235"/>
                    </a:lnTo>
                    <a:cubicBezTo>
                      <a:pt x="191" y="235"/>
                      <a:pt x="162" y="206"/>
                      <a:pt x="162" y="176"/>
                    </a:cubicBezTo>
                    <a:cubicBezTo>
                      <a:pt x="162" y="162"/>
                      <a:pt x="191" y="133"/>
                      <a:pt x="220" y="133"/>
                    </a:cubicBezTo>
                    <a:cubicBezTo>
                      <a:pt x="235" y="133"/>
                      <a:pt x="265" y="162"/>
                      <a:pt x="265" y="176"/>
                    </a:cubicBezTo>
                    <a:cubicBezTo>
                      <a:pt x="265" y="206"/>
                      <a:pt x="235" y="235"/>
                      <a:pt x="220" y="235"/>
                    </a:cubicBezTo>
                    <a:close/>
                    <a:moveTo>
                      <a:pt x="515" y="324"/>
                    </a:moveTo>
                    <a:lnTo>
                      <a:pt x="515" y="324"/>
                    </a:lnTo>
                    <a:cubicBezTo>
                      <a:pt x="471" y="324"/>
                      <a:pt x="471" y="324"/>
                      <a:pt x="471" y="324"/>
                    </a:cubicBezTo>
                    <a:cubicBezTo>
                      <a:pt x="456" y="280"/>
                      <a:pt x="426" y="265"/>
                      <a:pt x="397" y="265"/>
                    </a:cubicBezTo>
                    <a:cubicBezTo>
                      <a:pt x="353" y="265"/>
                      <a:pt x="324" y="280"/>
                      <a:pt x="324" y="324"/>
                    </a:cubicBezTo>
                    <a:cubicBezTo>
                      <a:pt x="117" y="324"/>
                      <a:pt x="117" y="324"/>
                      <a:pt x="117" y="324"/>
                    </a:cubicBezTo>
                    <a:cubicBezTo>
                      <a:pt x="103" y="324"/>
                      <a:pt x="103" y="324"/>
                      <a:pt x="103" y="338"/>
                    </a:cubicBezTo>
                    <a:cubicBezTo>
                      <a:pt x="103" y="353"/>
                      <a:pt x="103" y="353"/>
                      <a:pt x="117" y="353"/>
                    </a:cubicBezTo>
                    <a:cubicBezTo>
                      <a:pt x="324" y="353"/>
                      <a:pt x="324" y="353"/>
                      <a:pt x="324" y="353"/>
                    </a:cubicBezTo>
                    <a:cubicBezTo>
                      <a:pt x="324" y="397"/>
                      <a:pt x="353" y="412"/>
                      <a:pt x="397" y="412"/>
                    </a:cubicBezTo>
                    <a:cubicBezTo>
                      <a:pt x="426" y="412"/>
                      <a:pt x="456" y="397"/>
                      <a:pt x="471" y="353"/>
                    </a:cubicBezTo>
                    <a:cubicBezTo>
                      <a:pt x="515" y="353"/>
                      <a:pt x="515" y="353"/>
                      <a:pt x="515" y="353"/>
                    </a:cubicBezTo>
                    <a:cubicBezTo>
                      <a:pt x="515" y="353"/>
                      <a:pt x="530" y="353"/>
                      <a:pt x="530" y="338"/>
                    </a:cubicBezTo>
                    <a:cubicBezTo>
                      <a:pt x="530" y="324"/>
                      <a:pt x="515" y="324"/>
                      <a:pt x="515" y="324"/>
                    </a:cubicBezTo>
                    <a:close/>
                    <a:moveTo>
                      <a:pt x="397" y="383"/>
                    </a:moveTo>
                    <a:lnTo>
                      <a:pt x="397" y="383"/>
                    </a:lnTo>
                    <a:cubicBezTo>
                      <a:pt x="367" y="383"/>
                      <a:pt x="338" y="368"/>
                      <a:pt x="338" y="338"/>
                    </a:cubicBezTo>
                    <a:cubicBezTo>
                      <a:pt x="338" y="309"/>
                      <a:pt x="367" y="294"/>
                      <a:pt x="397" y="294"/>
                    </a:cubicBezTo>
                    <a:cubicBezTo>
                      <a:pt x="412" y="294"/>
                      <a:pt x="441" y="309"/>
                      <a:pt x="441" y="338"/>
                    </a:cubicBezTo>
                    <a:cubicBezTo>
                      <a:pt x="441" y="368"/>
                      <a:pt x="412" y="383"/>
                      <a:pt x="397" y="383"/>
                    </a:cubicBezTo>
                    <a:close/>
                    <a:moveTo>
                      <a:pt x="544" y="0"/>
                    </a:moveTo>
                    <a:lnTo>
                      <a:pt x="544" y="0"/>
                    </a:lnTo>
                    <a:cubicBezTo>
                      <a:pt x="73" y="0"/>
                      <a:pt x="73" y="0"/>
                      <a:pt x="73" y="0"/>
                    </a:cubicBezTo>
                    <a:cubicBezTo>
                      <a:pt x="29" y="0"/>
                      <a:pt x="0" y="44"/>
                      <a:pt x="0" y="88"/>
                    </a:cubicBezTo>
                    <a:cubicBezTo>
                      <a:pt x="0" y="559"/>
                      <a:pt x="0" y="559"/>
                      <a:pt x="0" y="559"/>
                    </a:cubicBezTo>
                    <a:cubicBezTo>
                      <a:pt x="0" y="604"/>
                      <a:pt x="29" y="633"/>
                      <a:pt x="73" y="633"/>
                    </a:cubicBezTo>
                    <a:cubicBezTo>
                      <a:pt x="544" y="633"/>
                      <a:pt x="544" y="633"/>
                      <a:pt x="544" y="633"/>
                    </a:cubicBezTo>
                    <a:cubicBezTo>
                      <a:pt x="588" y="633"/>
                      <a:pt x="633" y="604"/>
                      <a:pt x="633" y="559"/>
                    </a:cubicBezTo>
                    <a:cubicBezTo>
                      <a:pt x="633" y="88"/>
                      <a:pt x="633" y="88"/>
                      <a:pt x="633" y="88"/>
                    </a:cubicBezTo>
                    <a:cubicBezTo>
                      <a:pt x="633" y="44"/>
                      <a:pt x="588" y="0"/>
                      <a:pt x="544" y="0"/>
                    </a:cubicBezTo>
                    <a:close/>
                    <a:moveTo>
                      <a:pt x="588" y="559"/>
                    </a:moveTo>
                    <a:lnTo>
                      <a:pt x="588" y="559"/>
                    </a:lnTo>
                    <a:cubicBezTo>
                      <a:pt x="588" y="574"/>
                      <a:pt x="574" y="589"/>
                      <a:pt x="544" y="589"/>
                    </a:cubicBezTo>
                    <a:cubicBezTo>
                      <a:pt x="73" y="589"/>
                      <a:pt x="73" y="589"/>
                      <a:pt x="73" y="589"/>
                    </a:cubicBezTo>
                    <a:cubicBezTo>
                      <a:pt x="58" y="589"/>
                      <a:pt x="44" y="574"/>
                      <a:pt x="44" y="559"/>
                    </a:cubicBezTo>
                    <a:cubicBezTo>
                      <a:pt x="44" y="88"/>
                      <a:pt x="44" y="88"/>
                      <a:pt x="44" y="88"/>
                    </a:cubicBezTo>
                    <a:cubicBezTo>
                      <a:pt x="44" y="59"/>
                      <a:pt x="58" y="44"/>
                      <a:pt x="73" y="44"/>
                    </a:cubicBezTo>
                    <a:cubicBezTo>
                      <a:pt x="544" y="44"/>
                      <a:pt x="544" y="44"/>
                      <a:pt x="544" y="44"/>
                    </a:cubicBezTo>
                    <a:cubicBezTo>
                      <a:pt x="574" y="44"/>
                      <a:pt x="588" y="59"/>
                      <a:pt x="588" y="88"/>
                    </a:cubicBezTo>
                    <a:lnTo>
                      <a:pt x="588" y="559"/>
                    </a:lnTo>
                    <a:close/>
                  </a:path>
                </a:pathLst>
              </a:custGeom>
              <a:solidFill>
                <a:srgbClr val="00B0DA"/>
              </a:solidFill>
              <a:ln>
                <a:noFill/>
              </a:ln>
              <a:effectLst/>
            </p:spPr>
            <p:txBody>
              <a:bodyPr wrap="none" lIns="91431" tIns="45716" rIns="91431" bIns="45716" anchor="ctr"/>
              <a:lstStyle>
                <a:defPPr>
                  <a:defRPr lang="en-US"/>
                </a:defPPr>
                <a:lvl1pPr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1pPr>
                <a:lvl2pPr marL="4572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2pPr>
                <a:lvl3pPr marL="9144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3pPr>
                <a:lvl4pPr marL="13716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4pPr>
                <a:lvl5pPr marL="18288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9pPr>
              </a:lstStyle>
              <a:p>
                <a:endParaRPr lang="en-US"/>
              </a:p>
            </p:txBody>
          </p:sp>
          <p:sp>
            <p:nvSpPr>
              <p:cNvPr id="97" name="Freeform 97">
                <a:extLst>
                  <a:ext uri="{FF2B5EF4-FFF2-40B4-BE49-F238E27FC236}">
                    <a16:creationId xmlns:a16="http://schemas.microsoft.com/office/drawing/2014/main" id="{9113AF16-2718-44AF-A8F9-3A2FF396D8FE}"/>
                  </a:ext>
                </a:extLst>
              </p:cNvPr>
              <p:cNvSpPr>
                <a:spLocks noChangeArrowheads="1"/>
              </p:cNvSpPr>
              <p:nvPr/>
            </p:nvSpPr>
            <p:spPr bwMode="auto">
              <a:xfrm>
                <a:off x="3718526" y="2781607"/>
                <a:ext cx="589552" cy="645972"/>
              </a:xfrm>
              <a:custGeom>
                <a:avLst/>
                <a:gdLst>
                  <a:gd name="T0" fmla="*/ 137833 w 472"/>
                  <a:gd name="T1" fmla="*/ 111619 h 501"/>
                  <a:gd name="T2" fmla="*/ 137833 w 472"/>
                  <a:gd name="T3" fmla="*/ 111619 h 501"/>
                  <a:gd name="T4" fmla="*/ 106164 w 472"/>
                  <a:gd name="T5" fmla="*/ 127513 h 501"/>
                  <a:gd name="T6" fmla="*/ 69096 w 472"/>
                  <a:gd name="T7" fmla="*/ 106201 h 501"/>
                  <a:gd name="T8" fmla="*/ 74135 w 472"/>
                  <a:gd name="T9" fmla="*/ 90307 h 501"/>
                  <a:gd name="T10" fmla="*/ 69096 w 472"/>
                  <a:gd name="T11" fmla="*/ 79831 h 501"/>
                  <a:gd name="T12" fmla="*/ 111562 w 472"/>
                  <a:gd name="T13" fmla="*/ 58519 h 501"/>
                  <a:gd name="T14" fmla="*/ 137833 w 472"/>
                  <a:gd name="T15" fmla="*/ 68994 h 501"/>
                  <a:gd name="T16" fmla="*/ 169502 w 472"/>
                  <a:gd name="T17" fmla="*/ 31788 h 501"/>
                  <a:gd name="T18" fmla="*/ 137833 w 472"/>
                  <a:gd name="T19" fmla="*/ 0 h 501"/>
                  <a:gd name="T20" fmla="*/ 100766 w 472"/>
                  <a:gd name="T21" fmla="*/ 31788 h 501"/>
                  <a:gd name="T22" fmla="*/ 100766 w 472"/>
                  <a:gd name="T23" fmla="*/ 42264 h 501"/>
                  <a:gd name="T24" fmla="*/ 63698 w 472"/>
                  <a:gd name="T25" fmla="*/ 63576 h 501"/>
                  <a:gd name="T26" fmla="*/ 37067 w 472"/>
                  <a:gd name="T27" fmla="*/ 53100 h 501"/>
                  <a:gd name="T28" fmla="*/ 0 w 472"/>
                  <a:gd name="T29" fmla="*/ 90307 h 501"/>
                  <a:gd name="T30" fmla="*/ 37067 w 472"/>
                  <a:gd name="T31" fmla="*/ 127513 h 501"/>
                  <a:gd name="T32" fmla="*/ 58300 w 472"/>
                  <a:gd name="T33" fmla="*/ 116676 h 501"/>
                  <a:gd name="T34" fmla="*/ 58300 w 472"/>
                  <a:gd name="T35" fmla="*/ 116676 h 501"/>
                  <a:gd name="T36" fmla="*/ 100766 w 472"/>
                  <a:gd name="T37" fmla="*/ 143407 h 501"/>
                  <a:gd name="T38" fmla="*/ 100766 w 472"/>
                  <a:gd name="T39" fmla="*/ 148826 h 501"/>
                  <a:gd name="T40" fmla="*/ 137833 w 472"/>
                  <a:gd name="T41" fmla="*/ 180614 h 501"/>
                  <a:gd name="T42" fmla="*/ 169502 w 472"/>
                  <a:gd name="T43" fmla="*/ 148826 h 501"/>
                  <a:gd name="T44" fmla="*/ 137833 w 472"/>
                  <a:gd name="T45" fmla="*/ 111619 h 501"/>
                  <a:gd name="T46" fmla="*/ 137833 w 472"/>
                  <a:gd name="T47" fmla="*/ 10476 h 501"/>
                  <a:gd name="T48" fmla="*/ 137833 w 472"/>
                  <a:gd name="T49" fmla="*/ 10476 h 501"/>
                  <a:gd name="T50" fmla="*/ 159066 w 472"/>
                  <a:gd name="T51" fmla="*/ 31788 h 501"/>
                  <a:gd name="T52" fmla="*/ 137833 w 472"/>
                  <a:gd name="T53" fmla="*/ 53100 h 501"/>
                  <a:gd name="T54" fmla="*/ 116600 w 472"/>
                  <a:gd name="T55" fmla="*/ 31788 h 501"/>
                  <a:gd name="T56" fmla="*/ 137833 w 472"/>
                  <a:gd name="T57" fmla="*/ 10476 h 501"/>
                  <a:gd name="T58" fmla="*/ 37067 w 472"/>
                  <a:gd name="T59" fmla="*/ 111619 h 501"/>
                  <a:gd name="T60" fmla="*/ 37067 w 472"/>
                  <a:gd name="T61" fmla="*/ 111619 h 501"/>
                  <a:gd name="T62" fmla="*/ 15835 w 472"/>
                  <a:gd name="T63" fmla="*/ 90307 h 501"/>
                  <a:gd name="T64" fmla="*/ 37067 w 472"/>
                  <a:gd name="T65" fmla="*/ 68994 h 501"/>
                  <a:gd name="T66" fmla="*/ 58300 w 472"/>
                  <a:gd name="T67" fmla="*/ 90307 h 501"/>
                  <a:gd name="T68" fmla="*/ 37067 w 472"/>
                  <a:gd name="T69" fmla="*/ 111619 h 501"/>
                  <a:gd name="T70" fmla="*/ 137833 w 472"/>
                  <a:gd name="T71" fmla="*/ 170138 h 501"/>
                  <a:gd name="T72" fmla="*/ 137833 w 472"/>
                  <a:gd name="T73" fmla="*/ 170138 h 501"/>
                  <a:gd name="T74" fmla="*/ 116600 w 472"/>
                  <a:gd name="T75" fmla="*/ 148826 h 501"/>
                  <a:gd name="T76" fmla="*/ 137833 w 472"/>
                  <a:gd name="T77" fmla="*/ 127513 h 501"/>
                  <a:gd name="T78" fmla="*/ 159066 w 472"/>
                  <a:gd name="T79" fmla="*/ 148826 h 501"/>
                  <a:gd name="T80" fmla="*/ 137833 w 472"/>
                  <a:gd name="T81" fmla="*/ 170138 h 501"/>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472" h="501">
                    <a:moveTo>
                      <a:pt x="383" y="309"/>
                    </a:moveTo>
                    <a:lnTo>
                      <a:pt x="383" y="309"/>
                    </a:lnTo>
                    <a:cubicBezTo>
                      <a:pt x="339" y="309"/>
                      <a:pt x="310" y="323"/>
                      <a:pt x="295" y="353"/>
                    </a:cubicBezTo>
                    <a:cubicBezTo>
                      <a:pt x="192" y="294"/>
                      <a:pt x="192" y="294"/>
                      <a:pt x="192" y="294"/>
                    </a:cubicBezTo>
                    <a:cubicBezTo>
                      <a:pt x="192" y="280"/>
                      <a:pt x="206" y="264"/>
                      <a:pt x="206" y="250"/>
                    </a:cubicBezTo>
                    <a:cubicBezTo>
                      <a:pt x="206" y="235"/>
                      <a:pt x="206" y="235"/>
                      <a:pt x="192" y="221"/>
                    </a:cubicBezTo>
                    <a:cubicBezTo>
                      <a:pt x="310" y="162"/>
                      <a:pt x="310" y="162"/>
                      <a:pt x="310" y="162"/>
                    </a:cubicBezTo>
                    <a:cubicBezTo>
                      <a:pt x="324" y="176"/>
                      <a:pt x="353" y="191"/>
                      <a:pt x="383" y="191"/>
                    </a:cubicBezTo>
                    <a:cubicBezTo>
                      <a:pt x="427" y="191"/>
                      <a:pt x="471" y="147"/>
                      <a:pt x="471" y="88"/>
                    </a:cubicBezTo>
                    <a:cubicBezTo>
                      <a:pt x="471" y="44"/>
                      <a:pt x="427" y="0"/>
                      <a:pt x="383" y="0"/>
                    </a:cubicBezTo>
                    <a:cubicBezTo>
                      <a:pt x="324" y="0"/>
                      <a:pt x="280" y="44"/>
                      <a:pt x="280" y="88"/>
                    </a:cubicBezTo>
                    <a:cubicBezTo>
                      <a:pt x="280" y="103"/>
                      <a:pt x="280" y="117"/>
                      <a:pt x="280" y="117"/>
                    </a:cubicBezTo>
                    <a:cubicBezTo>
                      <a:pt x="177" y="176"/>
                      <a:pt x="177" y="176"/>
                      <a:pt x="177" y="176"/>
                    </a:cubicBezTo>
                    <a:cubicBezTo>
                      <a:pt x="162" y="162"/>
                      <a:pt x="133" y="147"/>
                      <a:pt x="103" y="147"/>
                    </a:cubicBezTo>
                    <a:cubicBezTo>
                      <a:pt x="44" y="147"/>
                      <a:pt x="0" y="191"/>
                      <a:pt x="0" y="250"/>
                    </a:cubicBezTo>
                    <a:cubicBezTo>
                      <a:pt x="0" y="309"/>
                      <a:pt x="44" y="353"/>
                      <a:pt x="103" y="353"/>
                    </a:cubicBezTo>
                    <a:cubicBezTo>
                      <a:pt x="133" y="353"/>
                      <a:pt x="148" y="338"/>
                      <a:pt x="162" y="323"/>
                    </a:cubicBezTo>
                    <a:cubicBezTo>
                      <a:pt x="280" y="397"/>
                      <a:pt x="280" y="397"/>
                      <a:pt x="280" y="397"/>
                    </a:cubicBezTo>
                    <a:cubicBezTo>
                      <a:pt x="280" y="397"/>
                      <a:pt x="280" y="397"/>
                      <a:pt x="280" y="412"/>
                    </a:cubicBezTo>
                    <a:cubicBezTo>
                      <a:pt x="280" y="456"/>
                      <a:pt x="324" y="500"/>
                      <a:pt x="383" y="500"/>
                    </a:cubicBezTo>
                    <a:cubicBezTo>
                      <a:pt x="427" y="500"/>
                      <a:pt x="471" y="456"/>
                      <a:pt x="471" y="412"/>
                    </a:cubicBezTo>
                    <a:cubicBezTo>
                      <a:pt x="471" y="353"/>
                      <a:pt x="427" y="309"/>
                      <a:pt x="383" y="309"/>
                    </a:cubicBezTo>
                    <a:close/>
                    <a:moveTo>
                      <a:pt x="383" y="29"/>
                    </a:moveTo>
                    <a:lnTo>
                      <a:pt x="383" y="29"/>
                    </a:lnTo>
                    <a:cubicBezTo>
                      <a:pt x="412" y="29"/>
                      <a:pt x="442" y="59"/>
                      <a:pt x="442" y="88"/>
                    </a:cubicBezTo>
                    <a:cubicBezTo>
                      <a:pt x="442" y="132"/>
                      <a:pt x="412" y="147"/>
                      <a:pt x="383" y="147"/>
                    </a:cubicBezTo>
                    <a:cubicBezTo>
                      <a:pt x="339" y="147"/>
                      <a:pt x="324" y="132"/>
                      <a:pt x="324" y="88"/>
                    </a:cubicBezTo>
                    <a:cubicBezTo>
                      <a:pt x="324" y="59"/>
                      <a:pt x="339" y="29"/>
                      <a:pt x="383" y="29"/>
                    </a:cubicBezTo>
                    <a:close/>
                    <a:moveTo>
                      <a:pt x="103" y="309"/>
                    </a:moveTo>
                    <a:lnTo>
                      <a:pt x="103" y="309"/>
                    </a:lnTo>
                    <a:cubicBezTo>
                      <a:pt x="74" y="309"/>
                      <a:pt x="44" y="280"/>
                      <a:pt x="44" y="250"/>
                    </a:cubicBezTo>
                    <a:cubicBezTo>
                      <a:pt x="44" y="221"/>
                      <a:pt x="74" y="191"/>
                      <a:pt x="103" y="191"/>
                    </a:cubicBezTo>
                    <a:cubicBezTo>
                      <a:pt x="133" y="191"/>
                      <a:pt x="162" y="221"/>
                      <a:pt x="162" y="250"/>
                    </a:cubicBezTo>
                    <a:cubicBezTo>
                      <a:pt x="162" y="280"/>
                      <a:pt x="133" y="309"/>
                      <a:pt x="103" y="309"/>
                    </a:cubicBezTo>
                    <a:close/>
                    <a:moveTo>
                      <a:pt x="383" y="471"/>
                    </a:moveTo>
                    <a:lnTo>
                      <a:pt x="383" y="471"/>
                    </a:lnTo>
                    <a:cubicBezTo>
                      <a:pt x="339" y="471"/>
                      <a:pt x="324" y="441"/>
                      <a:pt x="324" y="412"/>
                    </a:cubicBezTo>
                    <a:cubicBezTo>
                      <a:pt x="324" y="368"/>
                      <a:pt x="339" y="353"/>
                      <a:pt x="383" y="353"/>
                    </a:cubicBezTo>
                    <a:cubicBezTo>
                      <a:pt x="412" y="353"/>
                      <a:pt x="442" y="368"/>
                      <a:pt x="442" y="412"/>
                    </a:cubicBezTo>
                    <a:cubicBezTo>
                      <a:pt x="442" y="441"/>
                      <a:pt x="412" y="471"/>
                      <a:pt x="383" y="471"/>
                    </a:cubicBezTo>
                    <a:close/>
                  </a:path>
                </a:pathLst>
              </a:custGeom>
              <a:solidFill>
                <a:srgbClr val="00B0DA"/>
              </a:solidFill>
              <a:ln>
                <a:noFill/>
              </a:ln>
              <a:effectLst/>
            </p:spPr>
            <p:txBody>
              <a:bodyPr wrap="none" anchor="ctr"/>
              <a:lstStyle>
                <a:defPPr>
                  <a:defRPr lang="en-US"/>
                </a:defPPr>
                <a:lvl1pPr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1pPr>
                <a:lvl2pPr marL="4572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2pPr>
                <a:lvl3pPr marL="9144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3pPr>
                <a:lvl4pPr marL="13716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4pPr>
                <a:lvl5pPr marL="18288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9pPr>
              </a:lstStyle>
              <a:p>
                <a:endParaRPr lang="en-US"/>
              </a:p>
            </p:txBody>
          </p:sp>
          <p:sp>
            <p:nvSpPr>
              <p:cNvPr id="104" name="Shape 69">
                <a:extLst>
                  <a:ext uri="{FF2B5EF4-FFF2-40B4-BE49-F238E27FC236}">
                    <a16:creationId xmlns:a16="http://schemas.microsoft.com/office/drawing/2014/main" id="{619D89F4-F02B-4CC7-8440-63FC3E4ED054}"/>
                  </a:ext>
                </a:extLst>
              </p:cNvPr>
              <p:cNvSpPr/>
              <p:nvPr/>
            </p:nvSpPr>
            <p:spPr>
              <a:xfrm rot="10289710">
                <a:off x="9192601" y="4208553"/>
                <a:ext cx="1901809" cy="773177"/>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1055" y="9281"/>
                      <a:pt x="5697" y="0"/>
                      <a:pt x="11263" y="0"/>
                    </a:cubicBezTo>
                    <a:cubicBezTo>
                      <a:pt x="15808" y="0"/>
                      <a:pt x="19737" y="6186"/>
                      <a:pt x="21600" y="15162"/>
                    </a:cubicBezTo>
                  </a:path>
                </a:pathLst>
              </a:custGeom>
              <a:ln w="127000">
                <a:solidFill>
                  <a:schemeClr val="bg1"/>
                </a:solidFill>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108" name="Shape 69">
                <a:extLst>
                  <a:ext uri="{FF2B5EF4-FFF2-40B4-BE49-F238E27FC236}">
                    <a16:creationId xmlns:a16="http://schemas.microsoft.com/office/drawing/2014/main" id="{41E2F634-C3C9-4E9C-995F-F3ACD94BDD0A}"/>
                  </a:ext>
                </a:extLst>
              </p:cNvPr>
              <p:cNvSpPr/>
              <p:nvPr/>
            </p:nvSpPr>
            <p:spPr>
              <a:xfrm rot="10800000" flipV="1">
                <a:off x="7087128" y="1809533"/>
                <a:ext cx="1994909" cy="84723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1055" y="9281"/>
                      <a:pt x="5697" y="0"/>
                      <a:pt x="11263" y="0"/>
                    </a:cubicBezTo>
                    <a:cubicBezTo>
                      <a:pt x="15808" y="0"/>
                      <a:pt x="19737" y="6186"/>
                      <a:pt x="21600" y="15162"/>
                    </a:cubicBezTo>
                  </a:path>
                </a:pathLst>
              </a:custGeom>
              <a:ln w="127000">
                <a:solidFill>
                  <a:schemeClr val="bg1"/>
                </a:solidFill>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111" name="Shape 69">
                <a:extLst>
                  <a:ext uri="{FF2B5EF4-FFF2-40B4-BE49-F238E27FC236}">
                    <a16:creationId xmlns:a16="http://schemas.microsoft.com/office/drawing/2014/main" id="{C322F37A-251D-42B1-B0CD-5F6E0AC53DDD}"/>
                  </a:ext>
                </a:extLst>
              </p:cNvPr>
              <p:cNvSpPr/>
              <p:nvPr/>
            </p:nvSpPr>
            <p:spPr>
              <a:xfrm rot="10512133">
                <a:off x="5162433" y="4287028"/>
                <a:ext cx="1901809" cy="773177"/>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1055" y="9281"/>
                      <a:pt x="5697" y="0"/>
                      <a:pt x="11263" y="0"/>
                    </a:cubicBezTo>
                    <a:cubicBezTo>
                      <a:pt x="15808" y="0"/>
                      <a:pt x="19737" y="6186"/>
                      <a:pt x="21600" y="15162"/>
                    </a:cubicBezTo>
                  </a:path>
                </a:pathLst>
              </a:custGeom>
              <a:ln w="127000">
                <a:solidFill>
                  <a:schemeClr val="bg1"/>
                </a:solidFill>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grpSp>
            <p:nvGrpSpPr>
              <p:cNvPr id="113" name="Group 112">
                <a:extLst>
                  <a:ext uri="{FF2B5EF4-FFF2-40B4-BE49-F238E27FC236}">
                    <a16:creationId xmlns:a16="http://schemas.microsoft.com/office/drawing/2014/main" id="{7C5F262E-612D-4A7A-88CD-2015E0B6BD33}"/>
                  </a:ext>
                </a:extLst>
              </p:cNvPr>
              <p:cNvGrpSpPr/>
              <p:nvPr/>
            </p:nvGrpSpPr>
            <p:grpSpPr>
              <a:xfrm>
                <a:off x="7660688" y="2819114"/>
                <a:ext cx="701702" cy="666400"/>
                <a:chOff x="8780463" y="1906588"/>
                <a:chExt cx="360363" cy="360363"/>
              </a:xfrm>
              <a:solidFill>
                <a:srgbClr val="00B0DA"/>
              </a:solidFill>
            </p:grpSpPr>
            <p:sp>
              <p:nvSpPr>
                <p:cNvPr id="114" name="Freeform 93">
                  <a:extLst>
                    <a:ext uri="{FF2B5EF4-FFF2-40B4-BE49-F238E27FC236}">
                      <a16:creationId xmlns:a16="http://schemas.microsoft.com/office/drawing/2014/main" id="{8214830A-D1B0-4F2F-8C8C-DFEC7EC48280}"/>
                    </a:ext>
                  </a:extLst>
                </p:cNvPr>
                <p:cNvSpPr>
                  <a:spLocks noEditPoints="1"/>
                </p:cNvSpPr>
                <p:nvPr/>
              </p:nvSpPr>
              <p:spPr bwMode="auto">
                <a:xfrm>
                  <a:off x="8780463" y="1938338"/>
                  <a:ext cx="328613" cy="328613"/>
                </a:xfrm>
                <a:custGeom>
                  <a:avLst/>
                  <a:gdLst/>
                  <a:ahLst/>
                  <a:cxnLst>
                    <a:cxn ang="0">
                      <a:pos x="80" y="3"/>
                    </a:cxn>
                    <a:cxn ang="0">
                      <a:pos x="73" y="0"/>
                    </a:cxn>
                    <a:cxn ang="0">
                      <a:pos x="66" y="3"/>
                    </a:cxn>
                    <a:cxn ang="0">
                      <a:pos x="61" y="9"/>
                    </a:cxn>
                    <a:cxn ang="0">
                      <a:pos x="58" y="15"/>
                    </a:cxn>
                    <a:cxn ang="0">
                      <a:pos x="60" y="20"/>
                    </a:cxn>
                    <a:cxn ang="0">
                      <a:pos x="8" y="41"/>
                    </a:cxn>
                    <a:cxn ang="0">
                      <a:pos x="1" y="50"/>
                    </a:cxn>
                    <a:cxn ang="0">
                      <a:pos x="4" y="60"/>
                    </a:cxn>
                    <a:cxn ang="0">
                      <a:pos x="53" y="108"/>
                    </a:cxn>
                    <a:cxn ang="0">
                      <a:pos x="61" y="112"/>
                    </a:cxn>
                    <a:cxn ang="0">
                      <a:pos x="61" y="112"/>
                    </a:cxn>
                    <a:cxn ang="0">
                      <a:pos x="63" y="111"/>
                    </a:cxn>
                    <a:cxn ang="0">
                      <a:pos x="72" y="104"/>
                    </a:cxn>
                    <a:cxn ang="0">
                      <a:pos x="92" y="53"/>
                    </a:cxn>
                    <a:cxn ang="0">
                      <a:pos x="97" y="55"/>
                    </a:cxn>
                    <a:cxn ang="0">
                      <a:pos x="104" y="52"/>
                    </a:cxn>
                    <a:cxn ang="0">
                      <a:pos x="110" y="46"/>
                    </a:cxn>
                    <a:cxn ang="0">
                      <a:pos x="112" y="40"/>
                    </a:cxn>
                    <a:cxn ang="0">
                      <a:pos x="110" y="33"/>
                    </a:cxn>
                    <a:cxn ang="0">
                      <a:pos x="80" y="3"/>
                    </a:cxn>
                    <a:cxn ang="0">
                      <a:pos x="65" y="102"/>
                    </a:cxn>
                    <a:cxn ang="0">
                      <a:pos x="62" y="104"/>
                    </a:cxn>
                    <a:cxn ang="0">
                      <a:pos x="61" y="104"/>
                    </a:cxn>
                    <a:cxn ang="0">
                      <a:pos x="58" y="103"/>
                    </a:cxn>
                    <a:cxn ang="0">
                      <a:pos x="9" y="55"/>
                    </a:cxn>
                    <a:cxn ang="0">
                      <a:pos x="8" y="51"/>
                    </a:cxn>
                    <a:cxn ang="0">
                      <a:pos x="11" y="48"/>
                    </a:cxn>
                    <a:cxn ang="0">
                      <a:pos x="34" y="39"/>
                    </a:cxn>
                    <a:cxn ang="0">
                      <a:pos x="83" y="56"/>
                    </a:cxn>
                    <a:cxn ang="0">
                      <a:pos x="65" y="102"/>
                    </a:cxn>
                    <a:cxn ang="0">
                      <a:pos x="104" y="41"/>
                    </a:cxn>
                    <a:cxn ang="0">
                      <a:pos x="99" y="46"/>
                    </a:cxn>
                    <a:cxn ang="0">
                      <a:pos x="96" y="46"/>
                    </a:cxn>
                    <a:cxn ang="0">
                      <a:pos x="89" y="40"/>
                    </a:cxn>
                    <a:cxn ang="0">
                      <a:pos x="84" y="53"/>
                    </a:cxn>
                    <a:cxn ang="0">
                      <a:pos x="84" y="52"/>
                    </a:cxn>
                    <a:cxn ang="0">
                      <a:pos x="50" y="38"/>
                    </a:cxn>
                    <a:cxn ang="0">
                      <a:pos x="40" y="36"/>
                    </a:cxn>
                    <a:cxn ang="0">
                      <a:pos x="73" y="23"/>
                    </a:cxn>
                    <a:cxn ang="0">
                      <a:pos x="66" y="17"/>
                    </a:cxn>
                    <a:cxn ang="0">
                      <a:pos x="66" y="14"/>
                    </a:cxn>
                    <a:cxn ang="0">
                      <a:pos x="72" y="9"/>
                    </a:cxn>
                    <a:cxn ang="0">
                      <a:pos x="75" y="9"/>
                    </a:cxn>
                    <a:cxn ang="0">
                      <a:pos x="104" y="38"/>
                    </a:cxn>
                    <a:cxn ang="0">
                      <a:pos x="104" y="41"/>
                    </a:cxn>
                    <a:cxn ang="0">
                      <a:pos x="104" y="41"/>
                    </a:cxn>
                    <a:cxn ang="0">
                      <a:pos x="104" y="41"/>
                    </a:cxn>
                  </a:cxnLst>
                  <a:rect l="0" t="0" r="r" b="b"/>
                  <a:pathLst>
                    <a:path w="112" h="112">
                      <a:moveTo>
                        <a:pt x="80" y="3"/>
                      </a:moveTo>
                      <a:cubicBezTo>
                        <a:pt x="78" y="1"/>
                        <a:pt x="76" y="0"/>
                        <a:pt x="73" y="0"/>
                      </a:cubicBezTo>
                      <a:cubicBezTo>
                        <a:pt x="71" y="0"/>
                        <a:pt x="68" y="1"/>
                        <a:pt x="66" y="3"/>
                      </a:cubicBezTo>
                      <a:cubicBezTo>
                        <a:pt x="61" y="9"/>
                        <a:pt x="61" y="9"/>
                        <a:pt x="61" y="9"/>
                      </a:cubicBezTo>
                      <a:cubicBezTo>
                        <a:pt x="59" y="10"/>
                        <a:pt x="58" y="13"/>
                        <a:pt x="58" y="15"/>
                      </a:cubicBezTo>
                      <a:cubicBezTo>
                        <a:pt x="58" y="17"/>
                        <a:pt x="59" y="19"/>
                        <a:pt x="60" y="20"/>
                      </a:cubicBezTo>
                      <a:cubicBezTo>
                        <a:pt x="8" y="41"/>
                        <a:pt x="8" y="41"/>
                        <a:pt x="8" y="41"/>
                      </a:cubicBezTo>
                      <a:cubicBezTo>
                        <a:pt x="4" y="43"/>
                        <a:pt x="2" y="46"/>
                        <a:pt x="1" y="50"/>
                      </a:cubicBezTo>
                      <a:cubicBezTo>
                        <a:pt x="0" y="53"/>
                        <a:pt x="1" y="57"/>
                        <a:pt x="4" y="60"/>
                      </a:cubicBezTo>
                      <a:cubicBezTo>
                        <a:pt x="53" y="108"/>
                        <a:pt x="53" y="108"/>
                        <a:pt x="53" y="108"/>
                      </a:cubicBezTo>
                      <a:cubicBezTo>
                        <a:pt x="55" y="110"/>
                        <a:pt x="58" y="112"/>
                        <a:pt x="61" y="112"/>
                      </a:cubicBezTo>
                      <a:cubicBezTo>
                        <a:pt x="61" y="112"/>
                        <a:pt x="61" y="112"/>
                        <a:pt x="61" y="112"/>
                      </a:cubicBezTo>
                      <a:cubicBezTo>
                        <a:pt x="62" y="112"/>
                        <a:pt x="63" y="112"/>
                        <a:pt x="63" y="111"/>
                      </a:cubicBezTo>
                      <a:cubicBezTo>
                        <a:pt x="67" y="111"/>
                        <a:pt x="70" y="108"/>
                        <a:pt x="72" y="104"/>
                      </a:cubicBezTo>
                      <a:cubicBezTo>
                        <a:pt x="92" y="53"/>
                        <a:pt x="92" y="53"/>
                        <a:pt x="92" y="53"/>
                      </a:cubicBezTo>
                      <a:cubicBezTo>
                        <a:pt x="94" y="54"/>
                        <a:pt x="95" y="55"/>
                        <a:pt x="97" y="55"/>
                      </a:cubicBezTo>
                      <a:cubicBezTo>
                        <a:pt x="100" y="55"/>
                        <a:pt x="102" y="54"/>
                        <a:pt x="104" y="52"/>
                      </a:cubicBezTo>
                      <a:cubicBezTo>
                        <a:pt x="110" y="46"/>
                        <a:pt x="110" y="46"/>
                        <a:pt x="110" y="46"/>
                      </a:cubicBezTo>
                      <a:cubicBezTo>
                        <a:pt x="111" y="45"/>
                        <a:pt x="112" y="42"/>
                        <a:pt x="112" y="40"/>
                      </a:cubicBezTo>
                      <a:cubicBezTo>
                        <a:pt x="112" y="37"/>
                        <a:pt x="111" y="35"/>
                        <a:pt x="110" y="33"/>
                      </a:cubicBezTo>
                      <a:lnTo>
                        <a:pt x="80" y="3"/>
                      </a:lnTo>
                      <a:close/>
                      <a:moveTo>
                        <a:pt x="65" y="102"/>
                      </a:moveTo>
                      <a:cubicBezTo>
                        <a:pt x="64" y="103"/>
                        <a:pt x="63" y="104"/>
                        <a:pt x="62" y="104"/>
                      </a:cubicBezTo>
                      <a:cubicBezTo>
                        <a:pt x="61" y="104"/>
                        <a:pt x="61" y="104"/>
                        <a:pt x="61" y="104"/>
                      </a:cubicBezTo>
                      <a:cubicBezTo>
                        <a:pt x="60" y="104"/>
                        <a:pt x="59" y="104"/>
                        <a:pt x="58" y="103"/>
                      </a:cubicBezTo>
                      <a:cubicBezTo>
                        <a:pt x="9" y="55"/>
                        <a:pt x="9" y="55"/>
                        <a:pt x="9" y="55"/>
                      </a:cubicBezTo>
                      <a:cubicBezTo>
                        <a:pt x="9" y="54"/>
                        <a:pt x="8" y="52"/>
                        <a:pt x="8" y="51"/>
                      </a:cubicBezTo>
                      <a:cubicBezTo>
                        <a:pt x="9" y="50"/>
                        <a:pt x="9" y="49"/>
                        <a:pt x="11" y="48"/>
                      </a:cubicBezTo>
                      <a:cubicBezTo>
                        <a:pt x="34" y="39"/>
                        <a:pt x="34" y="39"/>
                        <a:pt x="34" y="39"/>
                      </a:cubicBezTo>
                      <a:cubicBezTo>
                        <a:pt x="51" y="44"/>
                        <a:pt x="67" y="39"/>
                        <a:pt x="83" y="56"/>
                      </a:cubicBezTo>
                      <a:lnTo>
                        <a:pt x="65" y="102"/>
                      </a:lnTo>
                      <a:close/>
                      <a:moveTo>
                        <a:pt x="104" y="41"/>
                      </a:moveTo>
                      <a:cubicBezTo>
                        <a:pt x="99" y="46"/>
                        <a:pt x="99" y="46"/>
                        <a:pt x="99" y="46"/>
                      </a:cubicBezTo>
                      <a:cubicBezTo>
                        <a:pt x="98" y="47"/>
                        <a:pt x="97" y="47"/>
                        <a:pt x="96" y="46"/>
                      </a:cubicBezTo>
                      <a:cubicBezTo>
                        <a:pt x="89" y="40"/>
                        <a:pt x="89" y="40"/>
                        <a:pt x="89" y="40"/>
                      </a:cubicBezTo>
                      <a:cubicBezTo>
                        <a:pt x="84" y="53"/>
                        <a:pt x="84" y="53"/>
                        <a:pt x="84" y="53"/>
                      </a:cubicBezTo>
                      <a:cubicBezTo>
                        <a:pt x="84" y="52"/>
                        <a:pt x="84" y="52"/>
                        <a:pt x="84" y="52"/>
                      </a:cubicBezTo>
                      <a:cubicBezTo>
                        <a:pt x="73" y="41"/>
                        <a:pt x="61" y="39"/>
                        <a:pt x="50" y="38"/>
                      </a:cubicBezTo>
                      <a:cubicBezTo>
                        <a:pt x="47" y="38"/>
                        <a:pt x="44" y="37"/>
                        <a:pt x="40" y="36"/>
                      </a:cubicBezTo>
                      <a:cubicBezTo>
                        <a:pt x="73" y="23"/>
                        <a:pt x="73" y="23"/>
                        <a:pt x="73" y="23"/>
                      </a:cubicBezTo>
                      <a:cubicBezTo>
                        <a:pt x="66" y="17"/>
                        <a:pt x="66" y="17"/>
                        <a:pt x="66" y="17"/>
                      </a:cubicBezTo>
                      <a:cubicBezTo>
                        <a:pt x="66" y="16"/>
                        <a:pt x="66" y="15"/>
                        <a:pt x="66" y="14"/>
                      </a:cubicBezTo>
                      <a:cubicBezTo>
                        <a:pt x="72" y="9"/>
                        <a:pt x="72" y="9"/>
                        <a:pt x="72" y="9"/>
                      </a:cubicBezTo>
                      <a:cubicBezTo>
                        <a:pt x="73" y="8"/>
                        <a:pt x="74" y="8"/>
                        <a:pt x="75" y="9"/>
                      </a:cubicBezTo>
                      <a:cubicBezTo>
                        <a:pt x="104" y="38"/>
                        <a:pt x="104" y="38"/>
                        <a:pt x="104" y="38"/>
                      </a:cubicBezTo>
                      <a:cubicBezTo>
                        <a:pt x="105" y="39"/>
                        <a:pt x="105" y="40"/>
                        <a:pt x="104" y="41"/>
                      </a:cubicBezTo>
                      <a:close/>
                      <a:moveTo>
                        <a:pt x="104" y="41"/>
                      </a:moveTo>
                      <a:cubicBezTo>
                        <a:pt x="104" y="41"/>
                        <a:pt x="104" y="41"/>
                        <a:pt x="104" y="41"/>
                      </a:cubicBezTo>
                    </a:path>
                  </a:pathLst>
                </a:custGeom>
                <a:grpFill/>
                <a:ln w="9525">
                  <a:noFill/>
                  <a:round/>
                  <a:headEnd/>
                  <a:tailEnd/>
                </a:ln>
              </p:spPr>
              <p:txBody>
                <a:bodyPr/>
                <a:lstStyle>
                  <a:defPPr>
                    <a:defRPr lang="en-US"/>
                  </a:defPPr>
                  <a:lvl1pPr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1pPr>
                  <a:lvl2pPr marL="4572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2pPr>
                  <a:lvl3pPr marL="9144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3pPr>
                  <a:lvl4pPr marL="13716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4pPr>
                  <a:lvl5pPr marL="18288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9pPr>
                </a:lstStyle>
                <a:p>
                  <a:pPr fontAlgn="auto">
                    <a:spcBef>
                      <a:spcPts val="0"/>
                    </a:spcBef>
                    <a:spcAft>
                      <a:spcPts val="0"/>
                    </a:spcAft>
                    <a:defRPr/>
                  </a:pPr>
                  <a:endParaRPr lang="en-US">
                    <a:latin typeface="+mn-lt"/>
                    <a:ea typeface="+mn-ea"/>
                  </a:endParaRPr>
                </a:p>
              </p:txBody>
            </p:sp>
            <p:sp>
              <p:nvSpPr>
                <p:cNvPr id="115" name="Freeform 94">
                  <a:extLst>
                    <a:ext uri="{FF2B5EF4-FFF2-40B4-BE49-F238E27FC236}">
                      <a16:creationId xmlns:a16="http://schemas.microsoft.com/office/drawing/2014/main" id="{48DF1BA7-59A3-4BEF-AC14-0D0FDCA04BFD}"/>
                    </a:ext>
                  </a:extLst>
                </p:cNvPr>
                <p:cNvSpPr>
                  <a:spLocks noEditPoints="1"/>
                </p:cNvSpPr>
                <p:nvPr/>
              </p:nvSpPr>
              <p:spPr bwMode="auto">
                <a:xfrm>
                  <a:off x="8939213" y="2084388"/>
                  <a:ext cx="55563" cy="57150"/>
                </a:xfrm>
                <a:custGeom>
                  <a:avLst/>
                  <a:gdLst/>
                  <a:ahLst/>
                  <a:cxnLst>
                    <a:cxn ang="0">
                      <a:pos x="10" y="19"/>
                    </a:cxn>
                    <a:cxn ang="0">
                      <a:pos x="19" y="10"/>
                    </a:cxn>
                    <a:cxn ang="0">
                      <a:pos x="10" y="0"/>
                    </a:cxn>
                    <a:cxn ang="0">
                      <a:pos x="0" y="10"/>
                    </a:cxn>
                    <a:cxn ang="0">
                      <a:pos x="10" y="19"/>
                    </a:cxn>
                    <a:cxn ang="0">
                      <a:pos x="10" y="4"/>
                    </a:cxn>
                    <a:cxn ang="0">
                      <a:pos x="16" y="10"/>
                    </a:cxn>
                    <a:cxn ang="0">
                      <a:pos x="10" y="16"/>
                    </a:cxn>
                    <a:cxn ang="0">
                      <a:pos x="4" y="10"/>
                    </a:cxn>
                    <a:cxn ang="0">
                      <a:pos x="10" y="4"/>
                    </a:cxn>
                    <a:cxn ang="0">
                      <a:pos x="10" y="4"/>
                    </a:cxn>
                    <a:cxn ang="0">
                      <a:pos x="10" y="4"/>
                    </a:cxn>
                  </a:cxnLst>
                  <a:rect l="0" t="0" r="r" b="b"/>
                  <a:pathLst>
                    <a:path w="19" h="19">
                      <a:moveTo>
                        <a:pt x="10" y="19"/>
                      </a:moveTo>
                      <a:cubicBezTo>
                        <a:pt x="15" y="19"/>
                        <a:pt x="19" y="15"/>
                        <a:pt x="19" y="10"/>
                      </a:cubicBezTo>
                      <a:cubicBezTo>
                        <a:pt x="19" y="5"/>
                        <a:pt x="15" y="0"/>
                        <a:pt x="10" y="0"/>
                      </a:cubicBezTo>
                      <a:cubicBezTo>
                        <a:pt x="5" y="0"/>
                        <a:pt x="0" y="5"/>
                        <a:pt x="0" y="10"/>
                      </a:cubicBezTo>
                      <a:cubicBezTo>
                        <a:pt x="0" y="15"/>
                        <a:pt x="5" y="19"/>
                        <a:pt x="10" y="19"/>
                      </a:cubicBezTo>
                      <a:close/>
                      <a:moveTo>
                        <a:pt x="10" y="4"/>
                      </a:moveTo>
                      <a:cubicBezTo>
                        <a:pt x="13" y="4"/>
                        <a:pt x="16" y="7"/>
                        <a:pt x="16" y="10"/>
                      </a:cubicBezTo>
                      <a:cubicBezTo>
                        <a:pt x="16" y="13"/>
                        <a:pt x="13" y="16"/>
                        <a:pt x="10" y="16"/>
                      </a:cubicBezTo>
                      <a:cubicBezTo>
                        <a:pt x="7" y="16"/>
                        <a:pt x="4" y="13"/>
                        <a:pt x="4" y="10"/>
                      </a:cubicBezTo>
                      <a:cubicBezTo>
                        <a:pt x="4" y="7"/>
                        <a:pt x="7" y="4"/>
                        <a:pt x="10" y="4"/>
                      </a:cubicBezTo>
                      <a:close/>
                      <a:moveTo>
                        <a:pt x="10" y="4"/>
                      </a:moveTo>
                      <a:cubicBezTo>
                        <a:pt x="10" y="4"/>
                        <a:pt x="10" y="4"/>
                        <a:pt x="10" y="4"/>
                      </a:cubicBezTo>
                    </a:path>
                  </a:pathLst>
                </a:custGeom>
                <a:grpFill/>
                <a:ln w="9525">
                  <a:noFill/>
                  <a:round/>
                  <a:headEnd/>
                  <a:tailEnd/>
                </a:ln>
              </p:spPr>
              <p:txBody>
                <a:bodyPr/>
                <a:lstStyle>
                  <a:defPPr>
                    <a:defRPr lang="en-US"/>
                  </a:defPPr>
                  <a:lvl1pPr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1pPr>
                  <a:lvl2pPr marL="4572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2pPr>
                  <a:lvl3pPr marL="9144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3pPr>
                  <a:lvl4pPr marL="13716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4pPr>
                  <a:lvl5pPr marL="18288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9pPr>
                </a:lstStyle>
                <a:p>
                  <a:pPr fontAlgn="auto">
                    <a:spcBef>
                      <a:spcPts val="0"/>
                    </a:spcBef>
                    <a:spcAft>
                      <a:spcPts val="0"/>
                    </a:spcAft>
                    <a:defRPr/>
                  </a:pPr>
                  <a:endParaRPr lang="en-US">
                    <a:latin typeface="+mn-lt"/>
                    <a:ea typeface="+mn-ea"/>
                  </a:endParaRPr>
                </a:p>
              </p:txBody>
            </p:sp>
            <p:sp>
              <p:nvSpPr>
                <p:cNvPr id="116" name="Freeform 95">
                  <a:extLst>
                    <a:ext uri="{FF2B5EF4-FFF2-40B4-BE49-F238E27FC236}">
                      <a16:creationId xmlns:a16="http://schemas.microsoft.com/office/drawing/2014/main" id="{A173C9E7-3AFE-4138-B144-1B652871169E}"/>
                    </a:ext>
                  </a:extLst>
                </p:cNvPr>
                <p:cNvSpPr>
                  <a:spLocks noEditPoints="1"/>
                </p:cNvSpPr>
                <p:nvPr/>
              </p:nvSpPr>
              <p:spPr bwMode="auto">
                <a:xfrm>
                  <a:off x="9085263" y="1906588"/>
                  <a:ext cx="55563" cy="55563"/>
                </a:xfrm>
                <a:custGeom>
                  <a:avLst/>
                  <a:gdLst/>
                  <a:ahLst/>
                  <a:cxnLst>
                    <a:cxn ang="0">
                      <a:pos x="10" y="0"/>
                    </a:cxn>
                    <a:cxn ang="0">
                      <a:pos x="0" y="9"/>
                    </a:cxn>
                    <a:cxn ang="0">
                      <a:pos x="10" y="19"/>
                    </a:cxn>
                    <a:cxn ang="0">
                      <a:pos x="19" y="9"/>
                    </a:cxn>
                    <a:cxn ang="0">
                      <a:pos x="10" y="0"/>
                    </a:cxn>
                    <a:cxn ang="0">
                      <a:pos x="10" y="15"/>
                    </a:cxn>
                    <a:cxn ang="0">
                      <a:pos x="4" y="9"/>
                    </a:cxn>
                    <a:cxn ang="0">
                      <a:pos x="10" y="4"/>
                    </a:cxn>
                    <a:cxn ang="0">
                      <a:pos x="16" y="9"/>
                    </a:cxn>
                    <a:cxn ang="0">
                      <a:pos x="10" y="15"/>
                    </a:cxn>
                    <a:cxn ang="0">
                      <a:pos x="10" y="15"/>
                    </a:cxn>
                    <a:cxn ang="0">
                      <a:pos x="10" y="15"/>
                    </a:cxn>
                  </a:cxnLst>
                  <a:rect l="0" t="0" r="r" b="b"/>
                  <a:pathLst>
                    <a:path w="19" h="19">
                      <a:moveTo>
                        <a:pt x="10" y="0"/>
                      </a:moveTo>
                      <a:cubicBezTo>
                        <a:pt x="4" y="0"/>
                        <a:pt x="0" y="4"/>
                        <a:pt x="0" y="9"/>
                      </a:cubicBezTo>
                      <a:cubicBezTo>
                        <a:pt x="0" y="15"/>
                        <a:pt x="4" y="19"/>
                        <a:pt x="10" y="19"/>
                      </a:cubicBezTo>
                      <a:cubicBezTo>
                        <a:pt x="15" y="19"/>
                        <a:pt x="19" y="15"/>
                        <a:pt x="19" y="9"/>
                      </a:cubicBezTo>
                      <a:cubicBezTo>
                        <a:pt x="19" y="4"/>
                        <a:pt x="15" y="0"/>
                        <a:pt x="10" y="0"/>
                      </a:cubicBezTo>
                      <a:close/>
                      <a:moveTo>
                        <a:pt x="10" y="15"/>
                      </a:moveTo>
                      <a:cubicBezTo>
                        <a:pt x="7" y="15"/>
                        <a:pt x="4" y="13"/>
                        <a:pt x="4" y="9"/>
                      </a:cubicBezTo>
                      <a:cubicBezTo>
                        <a:pt x="4" y="6"/>
                        <a:pt x="7" y="4"/>
                        <a:pt x="10" y="4"/>
                      </a:cubicBezTo>
                      <a:cubicBezTo>
                        <a:pt x="13" y="4"/>
                        <a:pt x="16" y="6"/>
                        <a:pt x="16" y="9"/>
                      </a:cubicBezTo>
                      <a:cubicBezTo>
                        <a:pt x="16" y="13"/>
                        <a:pt x="13" y="15"/>
                        <a:pt x="10" y="15"/>
                      </a:cubicBezTo>
                      <a:close/>
                      <a:moveTo>
                        <a:pt x="10" y="15"/>
                      </a:moveTo>
                      <a:cubicBezTo>
                        <a:pt x="10" y="15"/>
                        <a:pt x="10" y="15"/>
                        <a:pt x="10" y="15"/>
                      </a:cubicBezTo>
                    </a:path>
                  </a:pathLst>
                </a:custGeom>
                <a:grpFill/>
                <a:ln w="9525">
                  <a:noFill/>
                  <a:round/>
                  <a:headEnd/>
                  <a:tailEnd/>
                </a:ln>
              </p:spPr>
              <p:txBody>
                <a:bodyPr/>
                <a:lstStyle>
                  <a:defPPr>
                    <a:defRPr lang="en-US"/>
                  </a:defPPr>
                  <a:lvl1pPr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1pPr>
                  <a:lvl2pPr marL="4572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2pPr>
                  <a:lvl3pPr marL="9144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3pPr>
                  <a:lvl4pPr marL="13716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4pPr>
                  <a:lvl5pPr marL="18288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9pPr>
                </a:lstStyle>
                <a:p>
                  <a:pPr fontAlgn="auto">
                    <a:spcBef>
                      <a:spcPts val="0"/>
                    </a:spcBef>
                    <a:spcAft>
                      <a:spcPts val="0"/>
                    </a:spcAft>
                    <a:defRPr/>
                  </a:pPr>
                  <a:endParaRPr lang="en-US">
                    <a:latin typeface="+mn-lt"/>
                    <a:ea typeface="+mn-ea"/>
                  </a:endParaRPr>
                </a:p>
              </p:txBody>
            </p:sp>
            <p:sp>
              <p:nvSpPr>
                <p:cNvPr id="117" name="Freeform 96">
                  <a:extLst>
                    <a:ext uri="{FF2B5EF4-FFF2-40B4-BE49-F238E27FC236}">
                      <a16:creationId xmlns:a16="http://schemas.microsoft.com/office/drawing/2014/main" id="{495C7368-08EF-4045-B861-70197FC56FD9}"/>
                    </a:ext>
                  </a:extLst>
                </p:cNvPr>
                <p:cNvSpPr>
                  <a:spLocks noEditPoints="1"/>
                </p:cNvSpPr>
                <p:nvPr/>
              </p:nvSpPr>
              <p:spPr bwMode="auto">
                <a:xfrm>
                  <a:off x="8872538" y="2073276"/>
                  <a:ext cx="46038" cy="47625"/>
                </a:xfrm>
                <a:custGeom>
                  <a:avLst/>
                  <a:gdLst/>
                  <a:ahLst/>
                  <a:cxnLst>
                    <a:cxn ang="0">
                      <a:pos x="0" y="8"/>
                    </a:cxn>
                    <a:cxn ang="0">
                      <a:pos x="8" y="16"/>
                    </a:cxn>
                    <a:cxn ang="0">
                      <a:pos x="16" y="8"/>
                    </a:cxn>
                    <a:cxn ang="0">
                      <a:pos x="8" y="0"/>
                    </a:cxn>
                    <a:cxn ang="0">
                      <a:pos x="0" y="8"/>
                    </a:cxn>
                    <a:cxn ang="0">
                      <a:pos x="8" y="4"/>
                    </a:cxn>
                    <a:cxn ang="0">
                      <a:pos x="12" y="8"/>
                    </a:cxn>
                    <a:cxn ang="0">
                      <a:pos x="8" y="12"/>
                    </a:cxn>
                    <a:cxn ang="0">
                      <a:pos x="4" y="8"/>
                    </a:cxn>
                    <a:cxn ang="0">
                      <a:pos x="8" y="4"/>
                    </a:cxn>
                    <a:cxn ang="0">
                      <a:pos x="8" y="4"/>
                    </a:cxn>
                    <a:cxn ang="0">
                      <a:pos x="8" y="4"/>
                    </a:cxn>
                  </a:cxnLst>
                  <a:rect l="0" t="0" r="r" b="b"/>
                  <a:pathLst>
                    <a:path w="16" h="16">
                      <a:moveTo>
                        <a:pt x="0" y="8"/>
                      </a:moveTo>
                      <a:cubicBezTo>
                        <a:pt x="0" y="12"/>
                        <a:pt x="4" y="16"/>
                        <a:pt x="8" y="16"/>
                      </a:cubicBezTo>
                      <a:cubicBezTo>
                        <a:pt x="12" y="16"/>
                        <a:pt x="16" y="12"/>
                        <a:pt x="16" y="8"/>
                      </a:cubicBezTo>
                      <a:cubicBezTo>
                        <a:pt x="16" y="4"/>
                        <a:pt x="12" y="0"/>
                        <a:pt x="8" y="0"/>
                      </a:cubicBezTo>
                      <a:cubicBezTo>
                        <a:pt x="4" y="0"/>
                        <a:pt x="0" y="4"/>
                        <a:pt x="0" y="8"/>
                      </a:cubicBezTo>
                      <a:close/>
                      <a:moveTo>
                        <a:pt x="8" y="4"/>
                      </a:moveTo>
                      <a:cubicBezTo>
                        <a:pt x="10" y="4"/>
                        <a:pt x="12" y="6"/>
                        <a:pt x="12" y="8"/>
                      </a:cubicBezTo>
                      <a:cubicBezTo>
                        <a:pt x="12" y="10"/>
                        <a:pt x="10" y="12"/>
                        <a:pt x="8" y="12"/>
                      </a:cubicBezTo>
                      <a:cubicBezTo>
                        <a:pt x="6" y="12"/>
                        <a:pt x="4" y="10"/>
                        <a:pt x="4" y="8"/>
                      </a:cubicBezTo>
                      <a:cubicBezTo>
                        <a:pt x="4" y="6"/>
                        <a:pt x="6" y="4"/>
                        <a:pt x="8" y="4"/>
                      </a:cubicBezTo>
                      <a:close/>
                      <a:moveTo>
                        <a:pt x="8" y="4"/>
                      </a:moveTo>
                      <a:cubicBezTo>
                        <a:pt x="8" y="4"/>
                        <a:pt x="8" y="4"/>
                        <a:pt x="8" y="4"/>
                      </a:cubicBezTo>
                    </a:path>
                  </a:pathLst>
                </a:custGeom>
                <a:grpFill/>
                <a:ln w="9525">
                  <a:noFill/>
                  <a:round/>
                  <a:headEnd/>
                  <a:tailEnd/>
                </a:ln>
              </p:spPr>
              <p:txBody>
                <a:bodyPr/>
                <a:lstStyle>
                  <a:defPPr>
                    <a:defRPr lang="en-US"/>
                  </a:defPPr>
                  <a:lvl1pPr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1pPr>
                  <a:lvl2pPr marL="4572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2pPr>
                  <a:lvl3pPr marL="9144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3pPr>
                  <a:lvl4pPr marL="13716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4pPr>
                  <a:lvl5pPr marL="18288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9pPr>
                </a:lstStyle>
                <a:p>
                  <a:pPr fontAlgn="auto">
                    <a:spcBef>
                      <a:spcPts val="0"/>
                    </a:spcBef>
                    <a:spcAft>
                      <a:spcPts val="0"/>
                    </a:spcAft>
                    <a:defRPr/>
                  </a:pPr>
                  <a:endParaRPr lang="en-US">
                    <a:latin typeface="+mn-lt"/>
                    <a:ea typeface="+mn-ea"/>
                  </a:endParaRPr>
                </a:p>
              </p:txBody>
            </p:sp>
            <p:sp>
              <p:nvSpPr>
                <p:cNvPr id="118" name="Freeform 97">
                  <a:extLst>
                    <a:ext uri="{FF2B5EF4-FFF2-40B4-BE49-F238E27FC236}">
                      <a16:creationId xmlns:a16="http://schemas.microsoft.com/office/drawing/2014/main" id="{2B32DEB9-A6F0-48CD-B03E-AA47F825B2EF}"/>
                    </a:ext>
                  </a:extLst>
                </p:cNvPr>
                <p:cNvSpPr>
                  <a:spLocks noEditPoints="1"/>
                </p:cNvSpPr>
                <p:nvPr/>
              </p:nvSpPr>
              <p:spPr bwMode="auto">
                <a:xfrm>
                  <a:off x="8918575" y="2152651"/>
                  <a:ext cx="20638" cy="23813"/>
                </a:xfrm>
                <a:custGeom>
                  <a:avLst/>
                  <a:gdLst/>
                  <a:ahLst/>
                  <a:cxnLst>
                    <a:cxn ang="0">
                      <a:pos x="7" y="4"/>
                    </a:cxn>
                    <a:cxn ang="0">
                      <a:pos x="3" y="8"/>
                    </a:cxn>
                    <a:cxn ang="0">
                      <a:pos x="0" y="4"/>
                    </a:cxn>
                    <a:cxn ang="0">
                      <a:pos x="3" y="0"/>
                    </a:cxn>
                    <a:cxn ang="0">
                      <a:pos x="7" y="4"/>
                    </a:cxn>
                    <a:cxn ang="0">
                      <a:pos x="7" y="4"/>
                    </a:cxn>
                    <a:cxn ang="0">
                      <a:pos x="7" y="4"/>
                    </a:cxn>
                  </a:cxnLst>
                  <a:rect l="0" t="0" r="r" b="b"/>
                  <a:pathLst>
                    <a:path w="7" h="8">
                      <a:moveTo>
                        <a:pt x="7" y="4"/>
                      </a:moveTo>
                      <a:cubicBezTo>
                        <a:pt x="7" y="6"/>
                        <a:pt x="6" y="8"/>
                        <a:pt x="3" y="8"/>
                      </a:cubicBezTo>
                      <a:cubicBezTo>
                        <a:pt x="1" y="8"/>
                        <a:pt x="0" y="6"/>
                        <a:pt x="0" y="4"/>
                      </a:cubicBezTo>
                      <a:cubicBezTo>
                        <a:pt x="0" y="2"/>
                        <a:pt x="1" y="0"/>
                        <a:pt x="3" y="0"/>
                      </a:cubicBezTo>
                      <a:cubicBezTo>
                        <a:pt x="6" y="0"/>
                        <a:pt x="7" y="2"/>
                        <a:pt x="7" y="4"/>
                      </a:cubicBezTo>
                      <a:close/>
                      <a:moveTo>
                        <a:pt x="7" y="4"/>
                      </a:moveTo>
                      <a:cubicBezTo>
                        <a:pt x="7" y="4"/>
                        <a:pt x="7" y="4"/>
                        <a:pt x="7" y="4"/>
                      </a:cubicBezTo>
                    </a:path>
                  </a:pathLst>
                </a:custGeom>
                <a:grpFill/>
                <a:ln w="9525">
                  <a:noFill/>
                  <a:round/>
                  <a:headEnd/>
                  <a:tailEnd/>
                </a:ln>
              </p:spPr>
              <p:txBody>
                <a:bodyPr/>
                <a:lstStyle>
                  <a:defPPr>
                    <a:defRPr lang="en-US"/>
                  </a:defPPr>
                  <a:lvl1pPr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1pPr>
                  <a:lvl2pPr marL="4572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2pPr>
                  <a:lvl3pPr marL="9144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3pPr>
                  <a:lvl4pPr marL="13716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4pPr>
                  <a:lvl5pPr marL="18288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9pPr>
                </a:lstStyle>
                <a:p>
                  <a:pPr fontAlgn="auto">
                    <a:spcBef>
                      <a:spcPts val="0"/>
                    </a:spcBef>
                    <a:spcAft>
                      <a:spcPts val="0"/>
                    </a:spcAft>
                    <a:defRPr/>
                  </a:pPr>
                  <a:endParaRPr lang="en-US">
                    <a:latin typeface="+mn-lt"/>
                    <a:ea typeface="+mn-ea"/>
                  </a:endParaRPr>
                </a:p>
              </p:txBody>
            </p:sp>
            <p:sp>
              <p:nvSpPr>
                <p:cNvPr id="119" name="Freeform 98">
                  <a:extLst>
                    <a:ext uri="{FF2B5EF4-FFF2-40B4-BE49-F238E27FC236}">
                      <a16:creationId xmlns:a16="http://schemas.microsoft.com/office/drawing/2014/main" id="{DFAAEF0B-6955-4526-A2FD-56DA4C20A71F}"/>
                    </a:ext>
                  </a:extLst>
                </p:cNvPr>
                <p:cNvSpPr>
                  <a:spLocks noEditPoints="1"/>
                </p:cNvSpPr>
                <p:nvPr/>
              </p:nvSpPr>
              <p:spPr bwMode="auto">
                <a:xfrm>
                  <a:off x="9096375" y="1985963"/>
                  <a:ext cx="23813" cy="20638"/>
                </a:xfrm>
                <a:custGeom>
                  <a:avLst/>
                  <a:gdLst/>
                  <a:ahLst/>
                  <a:cxnLst>
                    <a:cxn ang="0">
                      <a:pos x="8" y="4"/>
                    </a:cxn>
                    <a:cxn ang="0">
                      <a:pos x="4" y="7"/>
                    </a:cxn>
                    <a:cxn ang="0">
                      <a:pos x="0" y="4"/>
                    </a:cxn>
                    <a:cxn ang="0">
                      <a:pos x="4" y="0"/>
                    </a:cxn>
                    <a:cxn ang="0">
                      <a:pos x="8" y="4"/>
                    </a:cxn>
                    <a:cxn ang="0">
                      <a:pos x="8" y="4"/>
                    </a:cxn>
                    <a:cxn ang="0">
                      <a:pos x="8" y="4"/>
                    </a:cxn>
                  </a:cxnLst>
                  <a:rect l="0" t="0" r="r" b="b"/>
                  <a:pathLst>
                    <a:path w="8" h="7">
                      <a:moveTo>
                        <a:pt x="8" y="4"/>
                      </a:moveTo>
                      <a:cubicBezTo>
                        <a:pt x="8" y="6"/>
                        <a:pt x="6" y="7"/>
                        <a:pt x="4" y="7"/>
                      </a:cubicBezTo>
                      <a:cubicBezTo>
                        <a:pt x="2" y="7"/>
                        <a:pt x="0" y="6"/>
                        <a:pt x="0" y="4"/>
                      </a:cubicBezTo>
                      <a:cubicBezTo>
                        <a:pt x="0" y="1"/>
                        <a:pt x="2" y="0"/>
                        <a:pt x="4" y="0"/>
                      </a:cubicBezTo>
                      <a:cubicBezTo>
                        <a:pt x="6" y="0"/>
                        <a:pt x="8" y="1"/>
                        <a:pt x="8" y="4"/>
                      </a:cubicBezTo>
                      <a:close/>
                      <a:moveTo>
                        <a:pt x="8" y="4"/>
                      </a:moveTo>
                      <a:cubicBezTo>
                        <a:pt x="8" y="4"/>
                        <a:pt x="8" y="4"/>
                        <a:pt x="8" y="4"/>
                      </a:cubicBezTo>
                    </a:path>
                  </a:pathLst>
                </a:custGeom>
                <a:grpFill/>
                <a:ln w="9525">
                  <a:noFill/>
                  <a:round/>
                  <a:headEnd/>
                  <a:tailEnd/>
                </a:ln>
              </p:spPr>
              <p:txBody>
                <a:bodyPr/>
                <a:lstStyle>
                  <a:defPPr>
                    <a:defRPr lang="en-US"/>
                  </a:defPPr>
                  <a:lvl1pPr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1pPr>
                  <a:lvl2pPr marL="4572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2pPr>
                  <a:lvl3pPr marL="9144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3pPr>
                  <a:lvl4pPr marL="13716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4pPr>
                  <a:lvl5pPr marL="18288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9pPr>
                </a:lstStyle>
                <a:p>
                  <a:pPr fontAlgn="auto">
                    <a:spcBef>
                      <a:spcPts val="0"/>
                    </a:spcBef>
                    <a:spcAft>
                      <a:spcPts val="0"/>
                    </a:spcAft>
                    <a:defRPr/>
                  </a:pPr>
                  <a:endParaRPr lang="en-US">
                    <a:latin typeface="+mn-lt"/>
                    <a:ea typeface="+mn-ea"/>
                  </a:endParaRPr>
                </a:p>
              </p:txBody>
            </p:sp>
          </p:grpSp>
          <p:sp>
            <p:nvSpPr>
              <p:cNvPr id="120" name="Shape 69">
                <a:extLst>
                  <a:ext uri="{FF2B5EF4-FFF2-40B4-BE49-F238E27FC236}">
                    <a16:creationId xmlns:a16="http://schemas.microsoft.com/office/drawing/2014/main" id="{0B0CABA6-3055-4171-AAA4-01EE5A5AD404}"/>
                  </a:ext>
                </a:extLst>
              </p:cNvPr>
              <p:cNvSpPr/>
              <p:nvPr/>
            </p:nvSpPr>
            <p:spPr>
              <a:xfrm rot="10800000" flipH="1">
                <a:off x="3078659" y="3754527"/>
                <a:ext cx="1843452" cy="758809"/>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1055" y="9281"/>
                      <a:pt x="5697" y="0"/>
                      <a:pt x="11263" y="0"/>
                    </a:cubicBezTo>
                    <a:cubicBezTo>
                      <a:pt x="15808" y="0"/>
                      <a:pt x="19737" y="6186"/>
                      <a:pt x="21600" y="15162"/>
                    </a:cubicBezTo>
                  </a:path>
                </a:pathLst>
              </a:custGeom>
              <a:ln w="127000">
                <a:solidFill>
                  <a:schemeClr val="bg1"/>
                </a:solidFill>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121" name="Shape 71">
                <a:extLst>
                  <a:ext uri="{FF2B5EF4-FFF2-40B4-BE49-F238E27FC236}">
                    <a16:creationId xmlns:a16="http://schemas.microsoft.com/office/drawing/2014/main" id="{376F0D06-A42E-4344-BC25-9C383F7A04CF}"/>
                  </a:ext>
                </a:extLst>
              </p:cNvPr>
              <p:cNvSpPr/>
              <p:nvPr/>
            </p:nvSpPr>
            <p:spPr>
              <a:xfrm>
                <a:off x="5066743" y="2709864"/>
                <a:ext cx="1843452" cy="758809"/>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1055" y="9281"/>
                      <a:pt x="5697" y="0"/>
                      <a:pt x="11263" y="0"/>
                    </a:cubicBezTo>
                    <a:cubicBezTo>
                      <a:pt x="15808" y="0"/>
                      <a:pt x="19737" y="6186"/>
                      <a:pt x="21600" y="15162"/>
                    </a:cubicBezTo>
                  </a:path>
                </a:pathLst>
              </a:custGeom>
              <a:ln w="127000">
                <a:solidFill>
                  <a:schemeClr val="bg1"/>
                </a:solidFill>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122" name="Shape 73">
                <a:extLst>
                  <a:ext uri="{FF2B5EF4-FFF2-40B4-BE49-F238E27FC236}">
                    <a16:creationId xmlns:a16="http://schemas.microsoft.com/office/drawing/2014/main" id="{932B0BF4-BAF8-43BD-8F31-EF0396CC4C49}"/>
                  </a:ext>
                </a:extLst>
              </p:cNvPr>
              <p:cNvSpPr/>
              <p:nvPr/>
            </p:nvSpPr>
            <p:spPr>
              <a:xfrm rot="10800000" flipH="1">
                <a:off x="7040739" y="3754527"/>
                <a:ext cx="1843452" cy="758809"/>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1055" y="9281"/>
                      <a:pt x="5697" y="0"/>
                      <a:pt x="11263" y="0"/>
                    </a:cubicBezTo>
                    <a:cubicBezTo>
                      <a:pt x="15808" y="0"/>
                      <a:pt x="19737" y="6186"/>
                      <a:pt x="21600" y="15162"/>
                    </a:cubicBezTo>
                  </a:path>
                </a:pathLst>
              </a:custGeom>
              <a:ln w="127000">
                <a:solidFill>
                  <a:schemeClr val="bg1"/>
                </a:solidFill>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123" name="Shape 75">
                <a:extLst>
                  <a:ext uri="{FF2B5EF4-FFF2-40B4-BE49-F238E27FC236}">
                    <a16:creationId xmlns:a16="http://schemas.microsoft.com/office/drawing/2014/main" id="{6E0E60E9-E4F0-49E9-AE4F-2319CDB81E9E}"/>
                  </a:ext>
                </a:extLst>
              </p:cNvPr>
              <p:cNvSpPr/>
              <p:nvPr/>
            </p:nvSpPr>
            <p:spPr>
              <a:xfrm>
                <a:off x="9017435" y="2682586"/>
                <a:ext cx="1843452" cy="758809"/>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1055" y="9281"/>
                      <a:pt x="5697" y="0"/>
                      <a:pt x="11263" y="0"/>
                    </a:cubicBezTo>
                    <a:cubicBezTo>
                      <a:pt x="15808" y="0"/>
                      <a:pt x="19737" y="6186"/>
                      <a:pt x="21600" y="15162"/>
                    </a:cubicBezTo>
                  </a:path>
                </a:pathLst>
              </a:custGeom>
              <a:ln w="127000">
                <a:solidFill>
                  <a:schemeClr val="bg1"/>
                </a:solidFill>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124" name="Shape 69">
                <a:extLst>
                  <a:ext uri="{FF2B5EF4-FFF2-40B4-BE49-F238E27FC236}">
                    <a16:creationId xmlns:a16="http://schemas.microsoft.com/office/drawing/2014/main" id="{E83FE5AC-BBD4-4687-A824-36FEE17E2D58}"/>
                  </a:ext>
                </a:extLst>
              </p:cNvPr>
              <p:cNvSpPr/>
              <p:nvPr/>
            </p:nvSpPr>
            <p:spPr>
              <a:xfrm rot="10800000" flipV="1">
                <a:off x="7092867" y="1823905"/>
                <a:ext cx="1994909" cy="84723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1055" y="9281"/>
                      <a:pt x="5697" y="0"/>
                      <a:pt x="11263" y="0"/>
                    </a:cubicBezTo>
                    <a:cubicBezTo>
                      <a:pt x="15808" y="0"/>
                      <a:pt x="19737" y="6186"/>
                      <a:pt x="21600" y="15162"/>
                    </a:cubicBezTo>
                  </a:path>
                </a:pathLst>
              </a:custGeom>
              <a:ln w="127000">
                <a:solidFill>
                  <a:schemeClr val="bg1"/>
                </a:solidFill>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125" name="Shape 69">
                <a:extLst>
                  <a:ext uri="{FF2B5EF4-FFF2-40B4-BE49-F238E27FC236}">
                    <a16:creationId xmlns:a16="http://schemas.microsoft.com/office/drawing/2014/main" id="{25377439-5784-4F23-9505-5D973D3CE187}"/>
                  </a:ext>
                </a:extLst>
              </p:cNvPr>
              <p:cNvSpPr/>
              <p:nvPr/>
            </p:nvSpPr>
            <p:spPr>
              <a:xfrm rot="10512133">
                <a:off x="5168172" y="4301400"/>
                <a:ext cx="1901809" cy="773177"/>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1055" y="9281"/>
                      <a:pt x="5697" y="0"/>
                      <a:pt x="11263" y="0"/>
                    </a:cubicBezTo>
                    <a:cubicBezTo>
                      <a:pt x="15808" y="0"/>
                      <a:pt x="19737" y="6186"/>
                      <a:pt x="21600" y="15162"/>
                    </a:cubicBezTo>
                  </a:path>
                </a:pathLst>
              </a:custGeom>
              <a:ln w="127000">
                <a:solidFill>
                  <a:schemeClr val="bg1"/>
                </a:solidFill>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82" name="Shape 76">
                <a:extLst>
                  <a:ext uri="{FF2B5EF4-FFF2-40B4-BE49-F238E27FC236}">
                    <a16:creationId xmlns:a16="http://schemas.microsoft.com/office/drawing/2014/main" id="{E60F01FF-E7DF-4CB8-B7D9-0B24F7234DC0}"/>
                  </a:ext>
                </a:extLst>
              </p:cNvPr>
              <p:cNvSpPr/>
              <p:nvPr/>
            </p:nvSpPr>
            <p:spPr>
              <a:xfrm>
                <a:off x="10516486" y="3061991"/>
                <a:ext cx="589552" cy="568915"/>
              </a:xfrm>
              <a:custGeom>
                <a:avLst/>
                <a:gdLst/>
                <a:ahLst/>
                <a:cxnLst>
                  <a:cxn ang="0">
                    <a:pos x="wd2" y="hd2"/>
                  </a:cxn>
                  <a:cxn ang="5400000">
                    <a:pos x="wd2" y="hd2"/>
                  </a:cxn>
                  <a:cxn ang="10800000">
                    <a:pos x="wd2" y="hd2"/>
                  </a:cxn>
                  <a:cxn ang="16200000">
                    <a:pos x="wd2" y="hd2"/>
                  </a:cxn>
                </a:cxnLst>
                <a:rect l="0" t="0" r="r" b="b"/>
                <a:pathLst>
                  <a:path w="21600" h="21600" extrusionOk="0">
                    <a:moveTo>
                      <a:pt x="0" y="5795"/>
                    </a:moveTo>
                    <a:lnTo>
                      <a:pt x="15818" y="21600"/>
                    </a:lnTo>
                    <a:lnTo>
                      <a:pt x="21600" y="0"/>
                    </a:lnTo>
                    <a:cubicBezTo>
                      <a:pt x="21600" y="0"/>
                      <a:pt x="0" y="5795"/>
                      <a:pt x="0" y="5795"/>
                    </a:cubicBezTo>
                    <a:close/>
                  </a:path>
                </a:pathLst>
              </a:custGeom>
              <a:solidFill>
                <a:srgbClr val="53626F"/>
              </a:solidFill>
              <a:ln w="12700">
                <a:noFill/>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74" name="Shape 68">
                <a:extLst>
                  <a:ext uri="{FF2B5EF4-FFF2-40B4-BE49-F238E27FC236}">
                    <a16:creationId xmlns:a16="http://schemas.microsoft.com/office/drawing/2014/main" id="{0755BC4A-7FCF-4BD5-95DA-A683BF09DE38}"/>
                  </a:ext>
                </a:extLst>
              </p:cNvPr>
              <p:cNvSpPr/>
              <p:nvPr/>
            </p:nvSpPr>
            <p:spPr>
              <a:xfrm>
                <a:off x="2590751" y="3026211"/>
                <a:ext cx="589552" cy="568915"/>
              </a:xfrm>
              <a:custGeom>
                <a:avLst/>
                <a:gdLst/>
                <a:ahLst/>
                <a:cxnLst>
                  <a:cxn ang="0">
                    <a:pos x="wd2" y="hd2"/>
                  </a:cxn>
                  <a:cxn ang="5400000">
                    <a:pos x="wd2" y="hd2"/>
                  </a:cxn>
                  <a:cxn ang="10800000">
                    <a:pos x="wd2" y="hd2"/>
                  </a:cxn>
                  <a:cxn ang="16200000">
                    <a:pos x="wd2" y="hd2"/>
                  </a:cxn>
                </a:cxnLst>
                <a:rect l="0" t="0" r="r" b="b"/>
                <a:pathLst>
                  <a:path w="21600" h="21600" extrusionOk="0">
                    <a:moveTo>
                      <a:pt x="0" y="5795"/>
                    </a:moveTo>
                    <a:lnTo>
                      <a:pt x="15818" y="21600"/>
                    </a:lnTo>
                    <a:lnTo>
                      <a:pt x="21600" y="0"/>
                    </a:lnTo>
                    <a:cubicBezTo>
                      <a:pt x="21600" y="0"/>
                      <a:pt x="0" y="5795"/>
                      <a:pt x="0" y="5795"/>
                    </a:cubicBezTo>
                    <a:close/>
                  </a:path>
                </a:pathLst>
              </a:custGeom>
              <a:solidFill>
                <a:srgbClr val="53626F"/>
              </a:solidFill>
              <a:ln w="12700">
                <a:noFill/>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76" name="Shape 70">
                <a:extLst>
                  <a:ext uri="{FF2B5EF4-FFF2-40B4-BE49-F238E27FC236}">
                    <a16:creationId xmlns:a16="http://schemas.microsoft.com/office/drawing/2014/main" id="{0F27B405-71CD-4075-9958-3B36B86E94A7}"/>
                  </a:ext>
                </a:extLst>
              </p:cNvPr>
              <p:cNvSpPr/>
              <p:nvPr/>
            </p:nvSpPr>
            <p:spPr>
              <a:xfrm rot="10800000" flipH="1">
                <a:off x="4577711" y="3536272"/>
                <a:ext cx="589552" cy="568915"/>
              </a:xfrm>
              <a:custGeom>
                <a:avLst/>
                <a:gdLst/>
                <a:ahLst/>
                <a:cxnLst>
                  <a:cxn ang="0">
                    <a:pos x="wd2" y="hd2"/>
                  </a:cxn>
                  <a:cxn ang="5400000">
                    <a:pos x="wd2" y="hd2"/>
                  </a:cxn>
                  <a:cxn ang="10800000">
                    <a:pos x="wd2" y="hd2"/>
                  </a:cxn>
                  <a:cxn ang="16200000">
                    <a:pos x="wd2" y="hd2"/>
                  </a:cxn>
                </a:cxnLst>
                <a:rect l="0" t="0" r="r" b="b"/>
                <a:pathLst>
                  <a:path w="21600" h="21600" extrusionOk="0">
                    <a:moveTo>
                      <a:pt x="0" y="5795"/>
                    </a:moveTo>
                    <a:lnTo>
                      <a:pt x="15818" y="21600"/>
                    </a:lnTo>
                    <a:lnTo>
                      <a:pt x="21600" y="0"/>
                    </a:lnTo>
                    <a:cubicBezTo>
                      <a:pt x="21600" y="0"/>
                      <a:pt x="0" y="5795"/>
                      <a:pt x="0" y="5795"/>
                    </a:cubicBezTo>
                    <a:close/>
                  </a:path>
                </a:pathLst>
              </a:custGeom>
              <a:solidFill>
                <a:srgbClr val="53626F"/>
              </a:solidFill>
              <a:ln w="12700">
                <a:noFill/>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78" name="Shape 72">
                <a:extLst>
                  <a:ext uri="{FF2B5EF4-FFF2-40B4-BE49-F238E27FC236}">
                    <a16:creationId xmlns:a16="http://schemas.microsoft.com/office/drawing/2014/main" id="{4DA4CBC9-E1A7-4B93-9887-142066DD5475}"/>
                  </a:ext>
                </a:extLst>
              </p:cNvPr>
              <p:cNvSpPr/>
              <p:nvPr/>
            </p:nvSpPr>
            <p:spPr>
              <a:xfrm>
                <a:off x="6565793" y="3089270"/>
                <a:ext cx="589551" cy="568915"/>
              </a:xfrm>
              <a:custGeom>
                <a:avLst/>
                <a:gdLst/>
                <a:ahLst/>
                <a:cxnLst>
                  <a:cxn ang="0">
                    <a:pos x="wd2" y="hd2"/>
                  </a:cxn>
                  <a:cxn ang="5400000">
                    <a:pos x="wd2" y="hd2"/>
                  </a:cxn>
                  <a:cxn ang="10800000">
                    <a:pos x="wd2" y="hd2"/>
                  </a:cxn>
                  <a:cxn ang="16200000">
                    <a:pos x="wd2" y="hd2"/>
                  </a:cxn>
                </a:cxnLst>
                <a:rect l="0" t="0" r="r" b="b"/>
                <a:pathLst>
                  <a:path w="21600" h="21600" extrusionOk="0">
                    <a:moveTo>
                      <a:pt x="0" y="5795"/>
                    </a:moveTo>
                    <a:lnTo>
                      <a:pt x="15818" y="21600"/>
                    </a:lnTo>
                    <a:lnTo>
                      <a:pt x="21600" y="0"/>
                    </a:lnTo>
                    <a:cubicBezTo>
                      <a:pt x="21600" y="0"/>
                      <a:pt x="0" y="5795"/>
                      <a:pt x="0" y="5795"/>
                    </a:cubicBezTo>
                    <a:close/>
                  </a:path>
                </a:pathLst>
              </a:custGeom>
              <a:solidFill>
                <a:srgbClr val="53626F"/>
              </a:solidFill>
              <a:ln w="12700">
                <a:noFill/>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80" name="Shape 74">
                <a:extLst>
                  <a:ext uri="{FF2B5EF4-FFF2-40B4-BE49-F238E27FC236}">
                    <a16:creationId xmlns:a16="http://schemas.microsoft.com/office/drawing/2014/main" id="{6D8769AD-BCFB-41F7-A2ED-A8761E6F3172}"/>
                  </a:ext>
                </a:extLst>
              </p:cNvPr>
              <p:cNvSpPr/>
              <p:nvPr/>
            </p:nvSpPr>
            <p:spPr>
              <a:xfrm rot="10800000" flipH="1">
                <a:off x="8539792" y="3536272"/>
                <a:ext cx="589552" cy="568915"/>
              </a:xfrm>
              <a:custGeom>
                <a:avLst/>
                <a:gdLst/>
                <a:ahLst/>
                <a:cxnLst>
                  <a:cxn ang="0">
                    <a:pos x="wd2" y="hd2"/>
                  </a:cxn>
                  <a:cxn ang="5400000">
                    <a:pos x="wd2" y="hd2"/>
                  </a:cxn>
                  <a:cxn ang="10800000">
                    <a:pos x="wd2" y="hd2"/>
                  </a:cxn>
                  <a:cxn ang="16200000">
                    <a:pos x="wd2" y="hd2"/>
                  </a:cxn>
                </a:cxnLst>
                <a:rect l="0" t="0" r="r" b="b"/>
                <a:pathLst>
                  <a:path w="21600" h="21600" extrusionOk="0">
                    <a:moveTo>
                      <a:pt x="0" y="5795"/>
                    </a:moveTo>
                    <a:lnTo>
                      <a:pt x="15818" y="21600"/>
                    </a:lnTo>
                    <a:lnTo>
                      <a:pt x="21600" y="0"/>
                    </a:lnTo>
                    <a:cubicBezTo>
                      <a:pt x="21600" y="0"/>
                      <a:pt x="0" y="5795"/>
                      <a:pt x="0" y="5795"/>
                    </a:cubicBezTo>
                    <a:close/>
                  </a:path>
                </a:pathLst>
              </a:custGeom>
              <a:solidFill>
                <a:srgbClr val="53626F"/>
              </a:solidFill>
              <a:ln w="12700">
                <a:noFill/>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105" name="Shape 70">
                <a:extLst>
                  <a:ext uri="{FF2B5EF4-FFF2-40B4-BE49-F238E27FC236}">
                    <a16:creationId xmlns:a16="http://schemas.microsoft.com/office/drawing/2014/main" id="{2E9E7ADF-C6B6-40B2-85E1-2AE24B9B27B8}"/>
                  </a:ext>
                </a:extLst>
              </p:cNvPr>
              <p:cNvSpPr/>
              <p:nvPr/>
            </p:nvSpPr>
            <p:spPr>
              <a:xfrm rot="10289710">
                <a:off x="8898695" y="4138094"/>
                <a:ext cx="608215" cy="579688"/>
              </a:xfrm>
              <a:custGeom>
                <a:avLst/>
                <a:gdLst/>
                <a:ahLst/>
                <a:cxnLst>
                  <a:cxn ang="0">
                    <a:pos x="wd2" y="hd2"/>
                  </a:cxn>
                  <a:cxn ang="5400000">
                    <a:pos x="wd2" y="hd2"/>
                  </a:cxn>
                  <a:cxn ang="10800000">
                    <a:pos x="wd2" y="hd2"/>
                  </a:cxn>
                  <a:cxn ang="16200000">
                    <a:pos x="wd2" y="hd2"/>
                  </a:cxn>
                </a:cxnLst>
                <a:rect l="0" t="0" r="r" b="b"/>
                <a:pathLst>
                  <a:path w="21600" h="21600" extrusionOk="0">
                    <a:moveTo>
                      <a:pt x="0" y="5795"/>
                    </a:moveTo>
                    <a:lnTo>
                      <a:pt x="15818" y="21600"/>
                    </a:lnTo>
                    <a:lnTo>
                      <a:pt x="21600" y="0"/>
                    </a:lnTo>
                    <a:cubicBezTo>
                      <a:pt x="21600" y="0"/>
                      <a:pt x="0" y="5795"/>
                      <a:pt x="0" y="5795"/>
                    </a:cubicBezTo>
                    <a:close/>
                  </a:path>
                </a:pathLst>
              </a:custGeom>
              <a:solidFill>
                <a:srgbClr val="53626F"/>
              </a:solidFill>
              <a:ln w="12700">
                <a:noFill/>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109" name="Shape 70">
                <a:extLst>
                  <a:ext uri="{FF2B5EF4-FFF2-40B4-BE49-F238E27FC236}">
                    <a16:creationId xmlns:a16="http://schemas.microsoft.com/office/drawing/2014/main" id="{944FB9FC-7A71-43E9-8120-A0C2C772008B}"/>
                  </a:ext>
                </a:extLst>
              </p:cNvPr>
              <p:cNvSpPr/>
              <p:nvPr/>
            </p:nvSpPr>
            <p:spPr>
              <a:xfrm rot="10800000" flipV="1">
                <a:off x="6815624" y="2249196"/>
                <a:ext cx="637989" cy="635210"/>
              </a:xfrm>
              <a:custGeom>
                <a:avLst/>
                <a:gdLst/>
                <a:ahLst/>
                <a:cxnLst>
                  <a:cxn ang="0">
                    <a:pos x="wd2" y="hd2"/>
                  </a:cxn>
                  <a:cxn ang="5400000">
                    <a:pos x="wd2" y="hd2"/>
                  </a:cxn>
                  <a:cxn ang="10800000">
                    <a:pos x="wd2" y="hd2"/>
                  </a:cxn>
                  <a:cxn ang="16200000">
                    <a:pos x="wd2" y="hd2"/>
                  </a:cxn>
                </a:cxnLst>
                <a:rect l="0" t="0" r="r" b="b"/>
                <a:pathLst>
                  <a:path w="21600" h="21600" extrusionOk="0">
                    <a:moveTo>
                      <a:pt x="0" y="5795"/>
                    </a:moveTo>
                    <a:lnTo>
                      <a:pt x="15818" y="21600"/>
                    </a:lnTo>
                    <a:lnTo>
                      <a:pt x="21600" y="0"/>
                    </a:lnTo>
                    <a:cubicBezTo>
                      <a:pt x="21600" y="0"/>
                      <a:pt x="0" y="5795"/>
                      <a:pt x="0" y="5795"/>
                    </a:cubicBezTo>
                    <a:close/>
                  </a:path>
                </a:pathLst>
              </a:custGeom>
              <a:solidFill>
                <a:srgbClr val="53626F"/>
              </a:solidFill>
              <a:ln w="12700">
                <a:noFill/>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112" name="Shape 70">
                <a:extLst>
                  <a:ext uri="{FF2B5EF4-FFF2-40B4-BE49-F238E27FC236}">
                    <a16:creationId xmlns:a16="http://schemas.microsoft.com/office/drawing/2014/main" id="{C2116EA7-40BD-4B86-965F-027F8BF1C579}"/>
                  </a:ext>
                </a:extLst>
              </p:cNvPr>
              <p:cNvSpPr/>
              <p:nvPr/>
            </p:nvSpPr>
            <p:spPr>
              <a:xfrm rot="10512133">
                <a:off x="4881305" y="4156098"/>
                <a:ext cx="608215" cy="579688"/>
              </a:xfrm>
              <a:custGeom>
                <a:avLst/>
                <a:gdLst/>
                <a:ahLst/>
                <a:cxnLst>
                  <a:cxn ang="0">
                    <a:pos x="wd2" y="hd2"/>
                  </a:cxn>
                  <a:cxn ang="5400000">
                    <a:pos x="wd2" y="hd2"/>
                  </a:cxn>
                  <a:cxn ang="10800000">
                    <a:pos x="wd2" y="hd2"/>
                  </a:cxn>
                  <a:cxn ang="16200000">
                    <a:pos x="wd2" y="hd2"/>
                  </a:cxn>
                </a:cxnLst>
                <a:rect l="0" t="0" r="r" b="b"/>
                <a:pathLst>
                  <a:path w="21600" h="21600" extrusionOk="0">
                    <a:moveTo>
                      <a:pt x="0" y="5795"/>
                    </a:moveTo>
                    <a:lnTo>
                      <a:pt x="15818" y="21600"/>
                    </a:lnTo>
                    <a:lnTo>
                      <a:pt x="21600" y="0"/>
                    </a:lnTo>
                    <a:cubicBezTo>
                      <a:pt x="21600" y="0"/>
                      <a:pt x="0" y="5795"/>
                      <a:pt x="0" y="5795"/>
                    </a:cubicBezTo>
                    <a:close/>
                  </a:path>
                </a:pathLst>
              </a:custGeom>
              <a:solidFill>
                <a:srgbClr val="53626F"/>
              </a:solidFill>
              <a:ln w="12700">
                <a:noFill/>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grpSp>
        <p:sp>
          <p:nvSpPr>
            <p:cNvPr id="128" name="TextBox 127">
              <a:extLst>
                <a:ext uri="{FF2B5EF4-FFF2-40B4-BE49-F238E27FC236}">
                  <a16:creationId xmlns:a16="http://schemas.microsoft.com/office/drawing/2014/main" id="{B7667459-64DB-4D9A-8C70-79E02287FB3C}"/>
                </a:ext>
              </a:extLst>
            </p:cNvPr>
            <p:cNvSpPr txBox="1"/>
            <p:nvPr/>
          </p:nvSpPr>
          <p:spPr>
            <a:xfrm>
              <a:off x="877183" y="5247378"/>
              <a:ext cx="3239178" cy="987193"/>
            </a:xfrm>
            <a:prstGeom prst="rect">
              <a:avLst/>
            </a:prstGeom>
            <a:noFill/>
          </p:spPr>
          <p:txBody>
            <a:bodyPr wrap="square" rtlCol="0">
              <a:spAutoFit/>
            </a:bodyPr>
            <a:lstStyle/>
            <a:p>
              <a:pPr>
                <a:lnSpc>
                  <a:spcPct val="150000"/>
                </a:lnSpc>
              </a:pPr>
              <a:r>
                <a:rPr lang="en-US" sz="1000" spc="90" dirty="0">
                  <a:solidFill>
                    <a:schemeClr val="bg1"/>
                  </a:solidFill>
                  <a:latin typeface="GeosansLight" panose="02000603020000020003" pitchFamily="2" charset="0"/>
                  <a:cs typeface="Mitr ExtraLight" panose="00000300000000000000" pitchFamily="2" charset="-34"/>
                </a:rPr>
                <a:t>Exploratory data analysis is performed to understand the data and the challenges we’ll have to address to achieve acceptable model performance.</a:t>
              </a:r>
            </a:p>
          </p:txBody>
        </p:sp>
        <p:sp>
          <p:nvSpPr>
            <p:cNvPr id="129" name="TextBox 128">
              <a:extLst>
                <a:ext uri="{FF2B5EF4-FFF2-40B4-BE49-F238E27FC236}">
                  <a16:creationId xmlns:a16="http://schemas.microsoft.com/office/drawing/2014/main" id="{8F10FE9B-5AFD-4658-B6C2-23CAE47C5B2F}"/>
                </a:ext>
              </a:extLst>
            </p:cNvPr>
            <p:cNvSpPr txBox="1"/>
            <p:nvPr/>
          </p:nvSpPr>
          <p:spPr>
            <a:xfrm>
              <a:off x="877183" y="4947597"/>
              <a:ext cx="3239178" cy="298672"/>
            </a:xfrm>
            <a:prstGeom prst="rect">
              <a:avLst/>
            </a:prstGeom>
            <a:noFill/>
          </p:spPr>
          <p:txBody>
            <a:bodyPr wrap="square" rtlCol="0">
              <a:spAutoFit/>
            </a:bodyPr>
            <a:lstStyle/>
            <a:p>
              <a:pPr>
                <a:lnSpc>
                  <a:spcPct val="150000"/>
                </a:lnSpc>
              </a:pPr>
              <a:r>
                <a:rPr lang="en-US" sz="1000" spc="90" dirty="0">
                  <a:solidFill>
                    <a:schemeClr val="bg1"/>
                  </a:solidFill>
                  <a:latin typeface="MADE GoodTime Grotesk" panose="02000503000000020004" pitchFamily="50" charset="0"/>
                  <a:cs typeface="Mitr ExtraLight" panose="00000300000000000000" pitchFamily="2" charset="-34"/>
                </a:rPr>
                <a:t>01 - EDA</a:t>
              </a:r>
            </a:p>
          </p:txBody>
        </p:sp>
        <p:sp>
          <p:nvSpPr>
            <p:cNvPr id="130" name="TextBox 129">
              <a:extLst>
                <a:ext uri="{FF2B5EF4-FFF2-40B4-BE49-F238E27FC236}">
                  <a16:creationId xmlns:a16="http://schemas.microsoft.com/office/drawing/2014/main" id="{55AF4A23-EFB5-48B3-8EAC-F6A01BDA5AF3}"/>
                </a:ext>
              </a:extLst>
            </p:cNvPr>
            <p:cNvSpPr txBox="1"/>
            <p:nvPr/>
          </p:nvSpPr>
          <p:spPr>
            <a:xfrm>
              <a:off x="2733570" y="1883798"/>
              <a:ext cx="3239178" cy="756361"/>
            </a:xfrm>
            <a:prstGeom prst="rect">
              <a:avLst/>
            </a:prstGeom>
            <a:noFill/>
          </p:spPr>
          <p:txBody>
            <a:bodyPr wrap="square" rtlCol="0">
              <a:spAutoFit/>
            </a:bodyPr>
            <a:lstStyle/>
            <a:p>
              <a:pPr>
                <a:lnSpc>
                  <a:spcPct val="150000"/>
                </a:lnSpc>
              </a:pPr>
              <a:r>
                <a:rPr lang="en-US" sz="1000" spc="90" dirty="0">
                  <a:solidFill>
                    <a:schemeClr val="bg1"/>
                  </a:solidFill>
                  <a:latin typeface="GeosansLight" panose="02000603020000020003" pitchFamily="2" charset="0"/>
                  <a:cs typeface="Mitr ExtraLight" panose="00000300000000000000" pitchFamily="2" charset="-34"/>
                </a:rPr>
                <a:t>A naïve model is created to serve as a baseline and to validate that all the plumbing work done from ingest to inference.</a:t>
              </a:r>
            </a:p>
          </p:txBody>
        </p:sp>
        <p:sp>
          <p:nvSpPr>
            <p:cNvPr id="131" name="TextBox 130">
              <a:extLst>
                <a:ext uri="{FF2B5EF4-FFF2-40B4-BE49-F238E27FC236}">
                  <a16:creationId xmlns:a16="http://schemas.microsoft.com/office/drawing/2014/main" id="{852BC2D5-D163-4A7B-BB41-C4E61580AD8F}"/>
                </a:ext>
              </a:extLst>
            </p:cNvPr>
            <p:cNvSpPr txBox="1"/>
            <p:nvPr/>
          </p:nvSpPr>
          <p:spPr>
            <a:xfrm>
              <a:off x="2733570" y="1584017"/>
              <a:ext cx="3239178" cy="298672"/>
            </a:xfrm>
            <a:prstGeom prst="rect">
              <a:avLst/>
            </a:prstGeom>
            <a:noFill/>
          </p:spPr>
          <p:txBody>
            <a:bodyPr wrap="square" rtlCol="0">
              <a:spAutoFit/>
            </a:bodyPr>
            <a:lstStyle/>
            <a:p>
              <a:pPr>
                <a:lnSpc>
                  <a:spcPct val="150000"/>
                </a:lnSpc>
              </a:pPr>
              <a:r>
                <a:rPr lang="en-US" sz="1000" spc="90" dirty="0">
                  <a:solidFill>
                    <a:schemeClr val="bg1"/>
                  </a:solidFill>
                  <a:latin typeface="MADE GoodTime Grotesk" panose="02000503000000020004" pitchFamily="50" charset="0"/>
                  <a:cs typeface="Mitr ExtraLight" panose="00000300000000000000" pitchFamily="2" charset="-34"/>
                </a:rPr>
                <a:t>02 – Naïve Model</a:t>
              </a:r>
            </a:p>
          </p:txBody>
        </p:sp>
        <p:sp>
          <p:nvSpPr>
            <p:cNvPr id="132" name="TextBox 131">
              <a:extLst>
                <a:ext uri="{FF2B5EF4-FFF2-40B4-BE49-F238E27FC236}">
                  <a16:creationId xmlns:a16="http://schemas.microsoft.com/office/drawing/2014/main" id="{5EB54E82-1B53-4A5C-A7FC-46E25FDF53B6}"/>
                </a:ext>
              </a:extLst>
            </p:cNvPr>
            <p:cNvSpPr txBox="1"/>
            <p:nvPr/>
          </p:nvSpPr>
          <p:spPr>
            <a:xfrm>
              <a:off x="4443529" y="5665038"/>
              <a:ext cx="3239178" cy="756361"/>
            </a:xfrm>
            <a:prstGeom prst="rect">
              <a:avLst/>
            </a:prstGeom>
            <a:noFill/>
          </p:spPr>
          <p:txBody>
            <a:bodyPr wrap="square" rtlCol="0">
              <a:spAutoFit/>
            </a:bodyPr>
            <a:lstStyle/>
            <a:p>
              <a:pPr>
                <a:lnSpc>
                  <a:spcPct val="150000"/>
                </a:lnSpc>
              </a:pPr>
              <a:r>
                <a:rPr lang="en-US" sz="1000" spc="90" dirty="0">
                  <a:solidFill>
                    <a:schemeClr val="bg1"/>
                  </a:solidFill>
                  <a:latin typeface="GeosansLight" panose="02000603020000020003" pitchFamily="2" charset="0"/>
                  <a:cs typeface="Mitr ExtraLight" panose="00000300000000000000" pitchFamily="2" charset="-34"/>
                </a:rPr>
                <a:t>Cleaning and augmentation of the training data set is a significant part of any ML project; this one was no exception.</a:t>
              </a:r>
            </a:p>
          </p:txBody>
        </p:sp>
        <p:sp>
          <p:nvSpPr>
            <p:cNvPr id="133" name="TextBox 132">
              <a:extLst>
                <a:ext uri="{FF2B5EF4-FFF2-40B4-BE49-F238E27FC236}">
                  <a16:creationId xmlns:a16="http://schemas.microsoft.com/office/drawing/2014/main" id="{5F5A4C08-DAAF-4ABF-B3C1-645D5BA722EB}"/>
                </a:ext>
              </a:extLst>
            </p:cNvPr>
            <p:cNvSpPr txBox="1"/>
            <p:nvPr/>
          </p:nvSpPr>
          <p:spPr>
            <a:xfrm>
              <a:off x="4443529" y="5365257"/>
              <a:ext cx="3239178" cy="298672"/>
            </a:xfrm>
            <a:prstGeom prst="rect">
              <a:avLst/>
            </a:prstGeom>
            <a:noFill/>
          </p:spPr>
          <p:txBody>
            <a:bodyPr wrap="square" rtlCol="0">
              <a:spAutoFit/>
            </a:bodyPr>
            <a:lstStyle/>
            <a:p>
              <a:pPr>
                <a:lnSpc>
                  <a:spcPct val="150000"/>
                </a:lnSpc>
              </a:pPr>
              <a:r>
                <a:rPr lang="en-US" sz="1000" spc="90" dirty="0">
                  <a:solidFill>
                    <a:schemeClr val="bg1"/>
                  </a:solidFill>
                  <a:latin typeface="MADE GoodTime Grotesk" panose="02000503000000020004" pitchFamily="50" charset="0"/>
                  <a:cs typeface="Mitr ExtraLight" panose="00000300000000000000" pitchFamily="2" charset="-34"/>
                </a:rPr>
                <a:t>03 – Cleaning &amp; Augmentation</a:t>
              </a:r>
            </a:p>
          </p:txBody>
        </p:sp>
        <p:sp>
          <p:nvSpPr>
            <p:cNvPr id="134" name="TextBox 133">
              <a:extLst>
                <a:ext uri="{FF2B5EF4-FFF2-40B4-BE49-F238E27FC236}">
                  <a16:creationId xmlns:a16="http://schemas.microsoft.com/office/drawing/2014/main" id="{5EE523CD-6BDC-4C94-A92C-026EB1F31D19}"/>
                </a:ext>
              </a:extLst>
            </p:cNvPr>
            <p:cNvSpPr txBox="1"/>
            <p:nvPr/>
          </p:nvSpPr>
          <p:spPr>
            <a:xfrm>
              <a:off x="6421549" y="1489069"/>
              <a:ext cx="3239178" cy="756361"/>
            </a:xfrm>
            <a:prstGeom prst="rect">
              <a:avLst/>
            </a:prstGeom>
            <a:noFill/>
          </p:spPr>
          <p:txBody>
            <a:bodyPr wrap="square" rtlCol="0">
              <a:spAutoFit/>
            </a:bodyPr>
            <a:lstStyle/>
            <a:p>
              <a:pPr>
                <a:lnSpc>
                  <a:spcPct val="150000"/>
                </a:lnSpc>
              </a:pPr>
              <a:r>
                <a:rPr lang="en-US" sz="1000" spc="90" dirty="0">
                  <a:solidFill>
                    <a:schemeClr val="bg1"/>
                  </a:solidFill>
                  <a:latin typeface="GeosansLight" panose="02000603020000020003" pitchFamily="2" charset="0"/>
                  <a:cs typeface="Mitr ExtraLight" panose="00000300000000000000" pitchFamily="2" charset="-34"/>
                </a:rPr>
                <a:t>Various model architectures are evaluated, compared to baseline, and minor tuning is performed to identify the most suitable strategy.</a:t>
              </a:r>
            </a:p>
          </p:txBody>
        </p:sp>
        <p:sp>
          <p:nvSpPr>
            <p:cNvPr id="135" name="TextBox 134">
              <a:extLst>
                <a:ext uri="{FF2B5EF4-FFF2-40B4-BE49-F238E27FC236}">
                  <a16:creationId xmlns:a16="http://schemas.microsoft.com/office/drawing/2014/main" id="{2233EBD1-D91A-4796-9515-9236E4367BD4}"/>
                </a:ext>
              </a:extLst>
            </p:cNvPr>
            <p:cNvSpPr txBox="1"/>
            <p:nvPr/>
          </p:nvSpPr>
          <p:spPr>
            <a:xfrm>
              <a:off x="6421549" y="1189288"/>
              <a:ext cx="3239178" cy="298672"/>
            </a:xfrm>
            <a:prstGeom prst="rect">
              <a:avLst/>
            </a:prstGeom>
            <a:noFill/>
          </p:spPr>
          <p:txBody>
            <a:bodyPr wrap="square" rtlCol="0">
              <a:spAutoFit/>
            </a:bodyPr>
            <a:lstStyle/>
            <a:p>
              <a:pPr>
                <a:lnSpc>
                  <a:spcPct val="150000"/>
                </a:lnSpc>
              </a:pPr>
              <a:r>
                <a:rPr lang="en-US" sz="1000" spc="90" dirty="0">
                  <a:solidFill>
                    <a:schemeClr val="bg1"/>
                  </a:solidFill>
                  <a:latin typeface="MADE GoodTime Grotesk" panose="02000503000000020004" pitchFamily="50" charset="0"/>
                  <a:cs typeface="Mitr ExtraLight" panose="00000300000000000000" pitchFamily="2" charset="-34"/>
                </a:rPr>
                <a:t>04 – Model Experimentation</a:t>
              </a:r>
            </a:p>
          </p:txBody>
        </p:sp>
        <p:sp>
          <p:nvSpPr>
            <p:cNvPr id="136" name="TextBox 135">
              <a:extLst>
                <a:ext uri="{FF2B5EF4-FFF2-40B4-BE49-F238E27FC236}">
                  <a16:creationId xmlns:a16="http://schemas.microsoft.com/office/drawing/2014/main" id="{6EC6423A-0F28-4973-B9FF-0385E149BF50}"/>
                </a:ext>
              </a:extLst>
            </p:cNvPr>
            <p:cNvSpPr txBox="1"/>
            <p:nvPr/>
          </p:nvSpPr>
          <p:spPr>
            <a:xfrm>
              <a:off x="8209878" y="5550499"/>
              <a:ext cx="3239178" cy="756361"/>
            </a:xfrm>
            <a:prstGeom prst="rect">
              <a:avLst/>
            </a:prstGeom>
            <a:noFill/>
          </p:spPr>
          <p:txBody>
            <a:bodyPr wrap="square" rtlCol="0">
              <a:spAutoFit/>
            </a:bodyPr>
            <a:lstStyle/>
            <a:p>
              <a:pPr>
                <a:lnSpc>
                  <a:spcPct val="150000"/>
                </a:lnSpc>
              </a:pPr>
              <a:r>
                <a:rPr lang="en-US" sz="1000" spc="90" dirty="0">
                  <a:solidFill>
                    <a:schemeClr val="bg1"/>
                  </a:solidFill>
                  <a:latin typeface="GeosansLight" panose="02000603020000020003" pitchFamily="2" charset="0"/>
                  <a:cs typeface="Mitr ExtraLight" panose="00000300000000000000" pitchFamily="2" charset="-34"/>
                </a:rPr>
                <a:t>Hyperparameter tuning, regularization, and other optional techniques (such as generalized stacking) are performed to fine-tune for ideal performance.</a:t>
              </a:r>
            </a:p>
          </p:txBody>
        </p:sp>
        <p:sp>
          <p:nvSpPr>
            <p:cNvPr id="137" name="TextBox 136">
              <a:extLst>
                <a:ext uri="{FF2B5EF4-FFF2-40B4-BE49-F238E27FC236}">
                  <a16:creationId xmlns:a16="http://schemas.microsoft.com/office/drawing/2014/main" id="{9B23D988-286F-493E-816D-DD09794B1356}"/>
                </a:ext>
              </a:extLst>
            </p:cNvPr>
            <p:cNvSpPr txBox="1"/>
            <p:nvPr/>
          </p:nvSpPr>
          <p:spPr>
            <a:xfrm>
              <a:off x="8209878" y="5250718"/>
              <a:ext cx="3239178" cy="298672"/>
            </a:xfrm>
            <a:prstGeom prst="rect">
              <a:avLst/>
            </a:prstGeom>
            <a:noFill/>
          </p:spPr>
          <p:txBody>
            <a:bodyPr wrap="square" rtlCol="0">
              <a:spAutoFit/>
            </a:bodyPr>
            <a:lstStyle/>
            <a:p>
              <a:pPr>
                <a:lnSpc>
                  <a:spcPct val="150000"/>
                </a:lnSpc>
              </a:pPr>
              <a:r>
                <a:rPr lang="en-US" sz="1000" spc="90" dirty="0">
                  <a:solidFill>
                    <a:schemeClr val="bg1"/>
                  </a:solidFill>
                  <a:latin typeface="MADE GoodTime Grotesk" panose="02000503000000020004" pitchFamily="50" charset="0"/>
                  <a:cs typeface="Mitr ExtraLight" panose="00000300000000000000" pitchFamily="2" charset="-34"/>
                </a:rPr>
                <a:t>05 – Tuning</a:t>
              </a:r>
            </a:p>
          </p:txBody>
        </p:sp>
      </p:grpSp>
      <p:sp>
        <p:nvSpPr>
          <p:cNvPr id="55" name="TextBox 54">
            <a:extLst>
              <a:ext uri="{FF2B5EF4-FFF2-40B4-BE49-F238E27FC236}">
                <a16:creationId xmlns:a16="http://schemas.microsoft.com/office/drawing/2014/main" id="{2E04EB34-60F8-479B-A8D7-23FAA5A8F8E1}"/>
              </a:ext>
            </a:extLst>
          </p:cNvPr>
          <p:cNvSpPr txBox="1"/>
          <p:nvPr/>
        </p:nvSpPr>
        <p:spPr>
          <a:xfrm>
            <a:off x="4659006" y="224444"/>
            <a:ext cx="2874057" cy="587597"/>
          </a:xfrm>
          <a:prstGeom prst="rect">
            <a:avLst/>
          </a:prstGeom>
          <a:noFill/>
        </p:spPr>
        <p:txBody>
          <a:bodyPr wrap="none" rtlCol="0">
            <a:spAutoFit/>
          </a:bodyPr>
          <a:lstStyle/>
          <a:p>
            <a:pPr algn="ctr">
              <a:lnSpc>
                <a:spcPct val="150000"/>
              </a:lnSpc>
            </a:pPr>
            <a:r>
              <a:rPr lang="en-US" sz="2400" spc="90" dirty="0">
                <a:solidFill>
                  <a:schemeClr val="bg1"/>
                </a:solidFill>
                <a:latin typeface="MADE GoodTime Grotesk" panose="02000503000000020004" pitchFamily="50" charset="0"/>
              </a:rPr>
              <a:t>Project Lifecycle</a:t>
            </a:r>
          </a:p>
        </p:txBody>
      </p:sp>
    </p:spTree>
    <p:extLst>
      <p:ext uri="{BB962C8B-B14F-4D97-AF65-F5344CB8AC3E}">
        <p14:creationId xmlns:p14="http://schemas.microsoft.com/office/powerpoint/2010/main" val="41023909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6D75D66-B7FD-41CA-99C0-4F4B2803D19B}"/>
              </a:ext>
            </a:extLst>
          </p:cNvPr>
          <p:cNvSpPr txBox="1"/>
          <p:nvPr/>
        </p:nvSpPr>
        <p:spPr>
          <a:xfrm>
            <a:off x="860874" y="4814637"/>
            <a:ext cx="3239178" cy="987193"/>
          </a:xfrm>
          <a:prstGeom prst="rect">
            <a:avLst/>
          </a:prstGeom>
          <a:noFill/>
        </p:spPr>
        <p:txBody>
          <a:bodyPr wrap="square" rtlCol="0">
            <a:spAutoFit/>
          </a:bodyPr>
          <a:lstStyle/>
          <a:p>
            <a:pPr algn="ctr">
              <a:lnSpc>
                <a:spcPct val="150000"/>
              </a:lnSpc>
            </a:pPr>
            <a:r>
              <a:rPr lang="en-US" sz="1000" spc="90" dirty="0">
                <a:solidFill>
                  <a:schemeClr val="bg1"/>
                </a:solidFill>
                <a:latin typeface="GeosansLight" panose="02000603020000020003" pitchFamily="2" charset="0"/>
                <a:cs typeface="Mitr ExtraLight" panose="00000300000000000000" pitchFamily="2" charset="-34"/>
              </a:rPr>
              <a:t>PCA was performed on train and test and compared as a means to quickly assess if their distributions were similar enough to make reasonable predictions from.</a:t>
            </a:r>
          </a:p>
        </p:txBody>
      </p:sp>
      <p:sp>
        <p:nvSpPr>
          <p:cNvPr id="3" name="TextBox 2">
            <a:extLst>
              <a:ext uri="{FF2B5EF4-FFF2-40B4-BE49-F238E27FC236}">
                <a16:creationId xmlns:a16="http://schemas.microsoft.com/office/drawing/2014/main" id="{C62BF6F8-1B1C-459B-A54F-4FD4A34B5FCD}"/>
              </a:ext>
            </a:extLst>
          </p:cNvPr>
          <p:cNvSpPr txBox="1"/>
          <p:nvPr/>
        </p:nvSpPr>
        <p:spPr>
          <a:xfrm>
            <a:off x="4476411" y="4814637"/>
            <a:ext cx="3239178" cy="756361"/>
          </a:xfrm>
          <a:prstGeom prst="rect">
            <a:avLst/>
          </a:prstGeom>
          <a:noFill/>
        </p:spPr>
        <p:txBody>
          <a:bodyPr wrap="square" rtlCol="0">
            <a:spAutoFit/>
          </a:bodyPr>
          <a:lstStyle/>
          <a:p>
            <a:pPr algn="ctr">
              <a:lnSpc>
                <a:spcPct val="150000"/>
              </a:lnSpc>
            </a:pPr>
            <a:r>
              <a:rPr lang="en-US" sz="1000" spc="90" dirty="0">
                <a:solidFill>
                  <a:schemeClr val="bg1"/>
                </a:solidFill>
                <a:latin typeface="GeosansLight" panose="02000603020000020003" pitchFamily="2" charset="0"/>
                <a:cs typeface="Mitr ExtraLight" panose="00000300000000000000" pitchFamily="2" charset="-34"/>
              </a:rPr>
              <a:t>The distributions of pixel intensity values are nearly identical between train and test.  Further, there are no images in either set “missing” pixel values.</a:t>
            </a:r>
          </a:p>
        </p:txBody>
      </p:sp>
      <p:sp>
        <p:nvSpPr>
          <p:cNvPr id="4" name="TextBox 3">
            <a:extLst>
              <a:ext uri="{FF2B5EF4-FFF2-40B4-BE49-F238E27FC236}">
                <a16:creationId xmlns:a16="http://schemas.microsoft.com/office/drawing/2014/main" id="{196FF9D6-9929-45BE-8A41-E393B8F9731C}"/>
              </a:ext>
            </a:extLst>
          </p:cNvPr>
          <p:cNvSpPr txBox="1"/>
          <p:nvPr/>
        </p:nvSpPr>
        <p:spPr>
          <a:xfrm>
            <a:off x="8091950" y="4814637"/>
            <a:ext cx="3239178" cy="1448858"/>
          </a:xfrm>
          <a:prstGeom prst="rect">
            <a:avLst/>
          </a:prstGeom>
          <a:noFill/>
        </p:spPr>
        <p:txBody>
          <a:bodyPr wrap="square" rtlCol="0">
            <a:spAutoFit/>
          </a:bodyPr>
          <a:lstStyle/>
          <a:p>
            <a:pPr algn="ctr">
              <a:lnSpc>
                <a:spcPct val="150000"/>
              </a:lnSpc>
            </a:pPr>
            <a:r>
              <a:rPr lang="en-US" sz="1000" spc="90" dirty="0">
                <a:solidFill>
                  <a:schemeClr val="bg1"/>
                </a:solidFill>
                <a:latin typeface="GeosansLight" panose="02000603020000020003" pitchFamily="2" charset="0"/>
                <a:cs typeface="Mitr ExtraLight" panose="00000300000000000000" pitchFamily="2" charset="-34"/>
              </a:rPr>
              <a:t>Some of the images have extreme locations along the X or Y axis (i.e. a nose tip that appears at the “top” of the image), implying some images are not centered or face-forward.  Regardless, the average coordinate positions for each keypoint forms what looks like a centered face.</a:t>
            </a:r>
          </a:p>
        </p:txBody>
      </p:sp>
      <p:sp>
        <p:nvSpPr>
          <p:cNvPr id="9" name="Oval 8">
            <a:extLst>
              <a:ext uri="{FF2B5EF4-FFF2-40B4-BE49-F238E27FC236}">
                <a16:creationId xmlns:a16="http://schemas.microsoft.com/office/drawing/2014/main" id="{F56D518B-84C0-47F6-9576-2B44973D46A3}"/>
              </a:ext>
            </a:extLst>
          </p:cNvPr>
          <p:cNvSpPr/>
          <p:nvPr/>
        </p:nvSpPr>
        <p:spPr>
          <a:xfrm flipV="1">
            <a:off x="11714161" y="6444615"/>
            <a:ext cx="161566" cy="16156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A89A6D92-A58A-4148-9301-62F95DDD6203}"/>
              </a:ext>
            </a:extLst>
          </p:cNvPr>
          <p:cNvSpPr txBox="1"/>
          <p:nvPr/>
        </p:nvSpPr>
        <p:spPr>
          <a:xfrm>
            <a:off x="288837" y="6379379"/>
            <a:ext cx="370293" cy="257443"/>
          </a:xfrm>
          <a:prstGeom prst="rect">
            <a:avLst/>
          </a:prstGeom>
          <a:noFill/>
        </p:spPr>
        <p:txBody>
          <a:bodyPr wrap="square" rtlCol="0">
            <a:spAutoFit/>
          </a:bodyPr>
          <a:lstStyle/>
          <a:p>
            <a:pPr>
              <a:lnSpc>
                <a:spcPct val="150000"/>
              </a:lnSpc>
            </a:pPr>
            <a:r>
              <a:rPr lang="en-US" sz="800" spc="90" dirty="0">
                <a:solidFill>
                  <a:schemeClr val="bg1"/>
                </a:solidFill>
                <a:latin typeface="MADE GoodTime Grotesk" panose="02000503000000020004" pitchFamily="50" charset="0"/>
              </a:rPr>
              <a:t>03</a:t>
            </a:r>
          </a:p>
        </p:txBody>
      </p:sp>
      <p:sp>
        <p:nvSpPr>
          <p:cNvPr id="13" name="TextBox 12">
            <a:extLst>
              <a:ext uri="{FF2B5EF4-FFF2-40B4-BE49-F238E27FC236}">
                <a16:creationId xmlns:a16="http://schemas.microsoft.com/office/drawing/2014/main" id="{213F4719-8506-4308-9BC0-A31CE6A79676}"/>
              </a:ext>
            </a:extLst>
          </p:cNvPr>
          <p:cNvSpPr txBox="1"/>
          <p:nvPr/>
        </p:nvSpPr>
        <p:spPr>
          <a:xfrm>
            <a:off x="927739" y="4237848"/>
            <a:ext cx="3105466" cy="381195"/>
          </a:xfrm>
          <a:prstGeom prst="rect">
            <a:avLst/>
          </a:prstGeom>
          <a:noFill/>
        </p:spPr>
        <p:txBody>
          <a:bodyPr wrap="none" rtlCol="0">
            <a:spAutoFit/>
          </a:bodyPr>
          <a:lstStyle/>
          <a:p>
            <a:pPr algn="ctr">
              <a:lnSpc>
                <a:spcPct val="150000"/>
              </a:lnSpc>
            </a:pPr>
            <a:r>
              <a:rPr lang="en-US" sz="1400" spc="90" dirty="0">
                <a:solidFill>
                  <a:schemeClr val="bg1"/>
                </a:solidFill>
                <a:latin typeface="MADE GoodTime Grotesk" panose="02000503000000020004" pitchFamily="50" charset="0"/>
              </a:rPr>
              <a:t>Principal Component Clusters</a:t>
            </a:r>
          </a:p>
        </p:txBody>
      </p:sp>
      <p:sp>
        <p:nvSpPr>
          <p:cNvPr id="14" name="TextBox 13">
            <a:extLst>
              <a:ext uri="{FF2B5EF4-FFF2-40B4-BE49-F238E27FC236}">
                <a16:creationId xmlns:a16="http://schemas.microsoft.com/office/drawing/2014/main" id="{A120227A-BEA2-48F4-976D-813572415AEA}"/>
              </a:ext>
            </a:extLst>
          </p:cNvPr>
          <p:cNvSpPr txBox="1"/>
          <p:nvPr/>
        </p:nvSpPr>
        <p:spPr>
          <a:xfrm>
            <a:off x="1256682" y="4042254"/>
            <a:ext cx="2447562" cy="274499"/>
          </a:xfrm>
          <a:prstGeom prst="rect">
            <a:avLst/>
          </a:prstGeom>
          <a:noFill/>
        </p:spPr>
        <p:txBody>
          <a:bodyPr wrap="square" rtlCol="0">
            <a:spAutoFit/>
          </a:bodyPr>
          <a:lstStyle/>
          <a:p>
            <a:pPr algn="ctr">
              <a:lnSpc>
                <a:spcPct val="150000"/>
              </a:lnSpc>
            </a:pPr>
            <a:r>
              <a:rPr lang="en-US" sz="900" b="1" spc="90" dirty="0">
                <a:solidFill>
                  <a:srgbClr val="00B0DA"/>
                </a:solidFill>
                <a:latin typeface="GeosansLight" panose="02000603020000020003" pitchFamily="2" charset="0"/>
              </a:rPr>
              <a:t>Adversarial Validation</a:t>
            </a:r>
            <a:endParaRPr lang="en-US" sz="900" spc="90" dirty="0">
              <a:solidFill>
                <a:srgbClr val="00B0DA"/>
              </a:solidFill>
              <a:latin typeface="GeosansLight" panose="02000603020000020003" pitchFamily="2" charset="0"/>
            </a:endParaRPr>
          </a:p>
        </p:txBody>
      </p:sp>
      <p:sp>
        <p:nvSpPr>
          <p:cNvPr id="15" name="TextBox 14">
            <a:extLst>
              <a:ext uri="{FF2B5EF4-FFF2-40B4-BE49-F238E27FC236}">
                <a16:creationId xmlns:a16="http://schemas.microsoft.com/office/drawing/2014/main" id="{AA835356-BCE4-478B-A902-B1365A8C80BD}"/>
              </a:ext>
            </a:extLst>
          </p:cNvPr>
          <p:cNvSpPr txBox="1"/>
          <p:nvPr/>
        </p:nvSpPr>
        <p:spPr>
          <a:xfrm>
            <a:off x="3018503" y="1158646"/>
            <a:ext cx="6154994" cy="294696"/>
          </a:xfrm>
          <a:prstGeom prst="rect">
            <a:avLst/>
          </a:prstGeom>
          <a:noFill/>
        </p:spPr>
        <p:txBody>
          <a:bodyPr wrap="square" rtlCol="0">
            <a:spAutoFit/>
          </a:bodyPr>
          <a:lstStyle/>
          <a:p>
            <a:pPr algn="ctr">
              <a:lnSpc>
                <a:spcPct val="150000"/>
              </a:lnSpc>
            </a:pPr>
            <a:r>
              <a:rPr lang="en-US" sz="1000" spc="90" dirty="0">
                <a:solidFill>
                  <a:schemeClr val="bg1"/>
                </a:solidFill>
                <a:latin typeface="GeosansLight" panose="02000603020000020003" pitchFamily="2" charset="0"/>
              </a:rPr>
              <a:t>Preliminary assessment of data quality in both train and test datasets</a:t>
            </a:r>
          </a:p>
        </p:txBody>
      </p:sp>
      <p:sp>
        <p:nvSpPr>
          <p:cNvPr id="18" name="TextBox 17">
            <a:extLst>
              <a:ext uri="{FF2B5EF4-FFF2-40B4-BE49-F238E27FC236}">
                <a16:creationId xmlns:a16="http://schemas.microsoft.com/office/drawing/2014/main" id="{FB8CE477-EF56-4AA6-87C2-CB28CBBC7BF9}"/>
              </a:ext>
            </a:extLst>
          </p:cNvPr>
          <p:cNvSpPr txBox="1"/>
          <p:nvPr/>
        </p:nvSpPr>
        <p:spPr>
          <a:xfrm>
            <a:off x="4671580" y="4237848"/>
            <a:ext cx="2848858" cy="381195"/>
          </a:xfrm>
          <a:prstGeom prst="rect">
            <a:avLst/>
          </a:prstGeom>
          <a:noFill/>
        </p:spPr>
        <p:txBody>
          <a:bodyPr wrap="none" rtlCol="0">
            <a:spAutoFit/>
          </a:bodyPr>
          <a:lstStyle/>
          <a:p>
            <a:pPr algn="ctr">
              <a:lnSpc>
                <a:spcPct val="150000"/>
              </a:lnSpc>
            </a:pPr>
            <a:r>
              <a:rPr lang="en-US" sz="1400" spc="90" dirty="0">
                <a:solidFill>
                  <a:schemeClr val="bg1"/>
                </a:solidFill>
                <a:latin typeface="MADE GoodTime Grotesk" panose="02000503000000020004" pitchFamily="50" charset="0"/>
              </a:rPr>
              <a:t>Pixel Intensity Distribution</a:t>
            </a:r>
          </a:p>
        </p:txBody>
      </p:sp>
      <p:sp>
        <p:nvSpPr>
          <p:cNvPr id="19" name="TextBox 18">
            <a:extLst>
              <a:ext uri="{FF2B5EF4-FFF2-40B4-BE49-F238E27FC236}">
                <a16:creationId xmlns:a16="http://schemas.microsoft.com/office/drawing/2014/main" id="{4CBC04B5-66A1-41AF-ACD6-3566EEC7C841}"/>
              </a:ext>
            </a:extLst>
          </p:cNvPr>
          <p:cNvSpPr txBox="1"/>
          <p:nvPr/>
        </p:nvSpPr>
        <p:spPr>
          <a:xfrm>
            <a:off x="4872219" y="4042254"/>
            <a:ext cx="2447562" cy="274499"/>
          </a:xfrm>
          <a:prstGeom prst="rect">
            <a:avLst/>
          </a:prstGeom>
          <a:noFill/>
        </p:spPr>
        <p:txBody>
          <a:bodyPr wrap="square" rtlCol="0">
            <a:spAutoFit/>
          </a:bodyPr>
          <a:lstStyle/>
          <a:p>
            <a:pPr algn="ctr">
              <a:lnSpc>
                <a:spcPct val="150000"/>
              </a:lnSpc>
            </a:pPr>
            <a:r>
              <a:rPr lang="en-US" sz="900" b="1" spc="90" dirty="0">
                <a:solidFill>
                  <a:srgbClr val="FDB515"/>
                </a:solidFill>
                <a:latin typeface="GeosansLight" panose="02000603020000020003" pitchFamily="2" charset="0"/>
              </a:rPr>
              <a:t>Distribution Analysis</a:t>
            </a:r>
            <a:endParaRPr lang="en-US" sz="900" spc="90" dirty="0">
              <a:solidFill>
                <a:srgbClr val="FDB515"/>
              </a:solidFill>
              <a:latin typeface="GeosansLight" panose="02000603020000020003" pitchFamily="2" charset="0"/>
            </a:endParaRPr>
          </a:p>
        </p:txBody>
      </p:sp>
      <p:sp>
        <p:nvSpPr>
          <p:cNvPr id="21" name="TextBox 20">
            <a:extLst>
              <a:ext uri="{FF2B5EF4-FFF2-40B4-BE49-F238E27FC236}">
                <a16:creationId xmlns:a16="http://schemas.microsoft.com/office/drawing/2014/main" id="{298F7D23-A47C-478F-A3A5-BCADBF8E02FB}"/>
              </a:ext>
            </a:extLst>
          </p:cNvPr>
          <p:cNvSpPr txBox="1"/>
          <p:nvPr/>
        </p:nvSpPr>
        <p:spPr>
          <a:xfrm>
            <a:off x="8549784" y="4237848"/>
            <a:ext cx="2323521" cy="381195"/>
          </a:xfrm>
          <a:prstGeom prst="rect">
            <a:avLst/>
          </a:prstGeom>
          <a:noFill/>
        </p:spPr>
        <p:txBody>
          <a:bodyPr wrap="none" rtlCol="0">
            <a:spAutoFit/>
          </a:bodyPr>
          <a:lstStyle/>
          <a:p>
            <a:pPr algn="ctr">
              <a:lnSpc>
                <a:spcPct val="150000"/>
              </a:lnSpc>
            </a:pPr>
            <a:r>
              <a:rPr lang="en-US" sz="1400" spc="90" dirty="0">
                <a:solidFill>
                  <a:schemeClr val="bg1"/>
                </a:solidFill>
                <a:latin typeface="MADE GoodTime Grotesk" panose="02000503000000020004" pitchFamily="50" charset="0"/>
              </a:rPr>
              <a:t>Coordinate Validation</a:t>
            </a:r>
          </a:p>
        </p:txBody>
      </p:sp>
      <p:sp>
        <p:nvSpPr>
          <p:cNvPr id="22" name="TextBox 21">
            <a:extLst>
              <a:ext uri="{FF2B5EF4-FFF2-40B4-BE49-F238E27FC236}">
                <a16:creationId xmlns:a16="http://schemas.microsoft.com/office/drawing/2014/main" id="{9F2344CA-889E-40F8-A285-9893D6F79D64}"/>
              </a:ext>
            </a:extLst>
          </p:cNvPr>
          <p:cNvSpPr txBox="1"/>
          <p:nvPr/>
        </p:nvSpPr>
        <p:spPr>
          <a:xfrm>
            <a:off x="8487758" y="4042254"/>
            <a:ext cx="2447562" cy="274499"/>
          </a:xfrm>
          <a:prstGeom prst="rect">
            <a:avLst/>
          </a:prstGeom>
          <a:noFill/>
        </p:spPr>
        <p:txBody>
          <a:bodyPr wrap="square" rtlCol="0">
            <a:spAutoFit/>
          </a:bodyPr>
          <a:lstStyle/>
          <a:p>
            <a:pPr algn="ctr">
              <a:lnSpc>
                <a:spcPct val="150000"/>
              </a:lnSpc>
            </a:pPr>
            <a:r>
              <a:rPr lang="en-US" sz="900" b="1" spc="90" dirty="0">
                <a:solidFill>
                  <a:srgbClr val="A861AF"/>
                </a:solidFill>
                <a:latin typeface="GeosansLight" panose="02000603020000020003" pitchFamily="2" charset="0"/>
              </a:rPr>
              <a:t>(X, Y) Extreme Position Values</a:t>
            </a:r>
            <a:endParaRPr lang="en-US" sz="900" spc="90" dirty="0">
              <a:solidFill>
                <a:srgbClr val="A861AF"/>
              </a:solidFill>
              <a:latin typeface="GeosansLight" panose="02000603020000020003" pitchFamily="2" charset="0"/>
            </a:endParaRPr>
          </a:p>
        </p:txBody>
      </p:sp>
      <p:pic>
        <p:nvPicPr>
          <p:cNvPr id="29" name="Picture Placeholder 28">
            <a:extLst>
              <a:ext uri="{FF2B5EF4-FFF2-40B4-BE49-F238E27FC236}">
                <a16:creationId xmlns:a16="http://schemas.microsoft.com/office/drawing/2014/main" id="{E6B45C43-51E3-4E1E-9A6D-98E6E37CA56A}"/>
              </a:ext>
            </a:extLst>
          </p:cNvPr>
          <p:cNvPicPr>
            <a:picLocks noGrp="1" noChangeAspect="1"/>
          </p:cNvPicPr>
          <p:nvPr>
            <p:ph type="pic" sz="quarter" idx="12"/>
          </p:nvPr>
        </p:nvPicPr>
        <p:blipFill>
          <a:blip r:embed="rId2">
            <a:extLst>
              <a:ext uri="{28A0092B-C50C-407E-A947-70E740481C1C}">
                <a14:useLocalDpi xmlns:a14="http://schemas.microsoft.com/office/drawing/2010/main" val="0"/>
              </a:ext>
            </a:extLst>
          </a:blip>
          <a:srcRect l="4736" r="4736"/>
          <a:stretch>
            <a:fillRect/>
          </a:stretch>
        </p:blipFill>
        <p:spPr>
          <a:xfrm>
            <a:off x="7934310" y="1942865"/>
            <a:ext cx="3554458" cy="1955478"/>
          </a:xfrm>
        </p:spPr>
      </p:pic>
      <p:sp>
        <p:nvSpPr>
          <p:cNvPr id="20" name="TextBox 19">
            <a:extLst>
              <a:ext uri="{FF2B5EF4-FFF2-40B4-BE49-F238E27FC236}">
                <a16:creationId xmlns:a16="http://schemas.microsoft.com/office/drawing/2014/main" id="{E1522769-0158-4151-B301-636B19461169}"/>
              </a:ext>
            </a:extLst>
          </p:cNvPr>
          <p:cNvSpPr txBox="1"/>
          <p:nvPr/>
        </p:nvSpPr>
        <p:spPr>
          <a:xfrm>
            <a:off x="3908389" y="224444"/>
            <a:ext cx="4375301" cy="587597"/>
          </a:xfrm>
          <a:prstGeom prst="rect">
            <a:avLst/>
          </a:prstGeom>
          <a:noFill/>
        </p:spPr>
        <p:txBody>
          <a:bodyPr wrap="none" rtlCol="0">
            <a:spAutoFit/>
          </a:bodyPr>
          <a:lstStyle/>
          <a:p>
            <a:pPr algn="ctr">
              <a:lnSpc>
                <a:spcPct val="150000"/>
              </a:lnSpc>
            </a:pPr>
            <a:r>
              <a:rPr lang="en-US" sz="2400" spc="90" dirty="0">
                <a:solidFill>
                  <a:schemeClr val="bg1"/>
                </a:solidFill>
                <a:latin typeface="MADE GoodTime Grotesk" panose="02000503000000020004" pitchFamily="50" charset="0"/>
              </a:rPr>
              <a:t>Exploratory Data Analysis</a:t>
            </a:r>
          </a:p>
        </p:txBody>
      </p:sp>
      <p:pic>
        <p:nvPicPr>
          <p:cNvPr id="35" name="Picture 34">
            <a:extLst>
              <a:ext uri="{FF2B5EF4-FFF2-40B4-BE49-F238E27FC236}">
                <a16:creationId xmlns:a16="http://schemas.microsoft.com/office/drawing/2014/main" id="{5295E6FF-8C24-43CD-9124-9ADEDB54D5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9130" y="1942865"/>
            <a:ext cx="3557016" cy="1971779"/>
          </a:xfrm>
          <a:prstGeom prst="rect">
            <a:avLst/>
          </a:prstGeom>
        </p:spPr>
      </p:pic>
      <p:pic>
        <p:nvPicPr>
          <p:cNvPr id="37" name="Picture 36">
            <a:extLst>
              <a:ext uri="{FF2B5EF4-FFF2-40B4-BE49-F238E27FC236}">
                <a16:creationId xmlns:a16="http://schemas.microsoft.com/office/drawing/2014/main" id="{27DB3DD1-8392-4255-B1F2-DC6FDE965A5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96720" y="1942865"/>
            <a:ext cx="3557016" cy="1956816"/>
          </a:xfrm>
          <a:prstGeom prst="rect">
            <a:avLst/>
          </a:prstGeom>
        </p:spPr>
      </p:pic>
      <p:sp>
        <p:nvSpPr>
          <p:cNvPr id="38" name="TextBox 37">
            <a:extLst>
              <a:ext uri="{FF2B5EF4-FFF2-40B4-BE49-F238E27FC236}">
                <a16:creationId xmlns:a16="http://schemas.microsoft.com/office/drawing/2014/main" id="{7BD1723B-EDA8-434E-9356-D7FD28B861BD}"/>
              </a:ext>
            </a:extLst>
          </p:cNvPr>
          <p:cNvSpPr txBox="1"/>
          <p:nvPr/>
        </p:nvSpPr>
        <p:spPr>
          <a:xfrm>
            <a:off x="8109893" y="6379379"/>
            <a:ext cx="3451650" cy="254237"/>
          </a:xfrm>
          <a:prstGeom prst="rect">
            <a:avLst/>
          </a:prstGeom>
          <a:noFill/>
        </p:spPr>
        <p:txBody>
          <a:bodyPr wrap="square" rtlCol="0">
            <a:spAutoFit/>
          </a:bodyPr>
          <a:lstStyle/>
          <a:p>
            <a:pPr algn="r">
              <a:lnSpc>
                <a:spcPct val="150000"/>
              </a:lnSpc>
            </a:pPr>
            <a:r>
              <a:rPr lang="en-US" sz="800" b="1" spc="90" dirty="0">
                <a:solidFill>
                  <a:schemeClr val="bg1"/>
                </a:solidFill>
                <a:latin typeface="GeosansLight" panose="02000603020000020003" pitchFamily="2" charset="0"/>
              </a:rPr>
              <a:t>U.C. Berkeley, School of Information </a:t>
            </a:r>
            <a:r>
              <a:rPr lang="en-US" sz="800" spc="90" dirty="0">
                <a:solidFill>
                  <a:schemeClr val="bg1"/>
                </a:solidFill>
                <a:latin typeface="GeosansLight" panose="02000603020000020003" pitchFamily="2" charset="0"/>
              </a:rPr>
              <a:t>– MIDS W207, Spring 2020</a:t>
            </a:r>
          </a:p>
        </p:txBody>
      </p:sp>
      <p:sp>
        <p:nvSpPr>
          <p:cNvPr id="40" name="TextBox 39">
            <a:extLst>
              <a:ext uri="{FF2B5EF4-FFF2-40B4-BE49-F238E27FC236}">
                <a16:creationId xmlns:a16="http://schemas.microsoft.com/office/drawing/2014/main" id="{37B0B6D5-D2EF-489A-9FEB-5BB8C395D805}"/>
              </a:ext>
            </a:extLst>
          </p:cNvPr>
          <p:cNvSpPr txBox="1"/>
          <p:nvPr/>
        </p:nvSpPr>
        <p:spPr>
          <a:xfrm>
            <a:off x="860872" y="4814637"/>
            <a:ext cx="3239178" cy="987193"/>
          </a:xfrm>
          <a:prstGeom prst="rect">
            <a:avLst/>
          </a:prstGeom>
          <a:noFill/>
        </p:spPr>
        <p:txBody>
          <a:bodyPr wrap="square" rtlCol="0">
            <a:spAutoFit/>
          </a:bodyPr>
          <a:lstStyle/>
          <a:p>
            <a:pPr algn="ctr">
              <a:lnSpc>
                <a:spcPct val="150000"/>
              </a:lnSpc>
            </a:pPr>
            <a:r>
              <a:rPr lang="en-US" sz="1000" spc="90" dirty="0">
                <a:solidFill>
                  <a:schemeClr val="bg1"/>
                </a:solidFill>
                <a:latin typeface="GeosansLight" panose="02000603020000020003" pitchFamily="2" charset="0"/>
                <a:cs typeface="Mitr ExtraLight" panose="00000300000000000000" pitchFamily="2" charset="-34"/>
              </a:rPr>
              <a:t>PCA was performed on train and test and compared as a means to quickly assess if their distributions were similar enough to make reasonable predictions from.</a:t>
            </a:r>
          </a:p>
        </p:txBody>
      </p:sp>
      <p:sp>
        <p:nvSpPr>
          <p:cNvPr id="41" name="TextBox 40">
            <a:extLst>
              <a:ext uri="{FF2B5EF4-FFF2-40B4-BE49-F238E27FC236}">
                <a16:creationId xmlns:a16="http://schemas.microsoft.com/office/drawing/2014/main" id="{C6CB6593-38B3-4AC6-B6CD-4575C089D91A}"/>
              </a:ext>
            </a:extLst>
          </p:cNvPr>
          <p:cNvSpPr txBox="1"/>
          <p:nvPr/>
        </p:nvSpPr>
        <p:spPr>
          <a:xfrm>
            <a:off x="927737" y="4237848"/>
            <a:ext cx="3105466" cy="381195"/>
          </a:xfrm>
          <a:prstGeom prst="rect">
            <a:avLst/>
          </a:prstGeom>
          <a:noFill/>
        </p:spPr>
        <p:txBody>
          <a:bodyPr wrap="none" rtlCol="0">
            <a:spAutoFit/>
          </a:bodyPr>
          <a:lstStyle/>
          <a:p>
            <a:pPr algn="ctr">
              <a:lnSpc>
                <a:spcPct val="150000"/>
              </a:lnSpc>
            </a:pPr>
            <a:r>
              <a:rPr lang="en-US" sz="1400" spc="90" dirty="0">
                <a:solidFill>
                  <a:schemeClr val="bg1"/>
                </a:solidFill>
                <a:latin typeface="MADE GoodTime Grotesk" panose="02000503000000020004" pitchFamily="50" charset="0"/>
              </a:rPr>
              <a:t>Principal Component Clusters</a:t>
            </a:r>
          </a:p>
        </p:txBody>
      </p:sp>
    </p:spTree>
    <p:extLst>
      <p:ext uri="{BB962C8B-B14F-4D97-AF65-F5344CB8AC3E}">
        <p14:creationId xmlns:p14="http://schemas.microsoft.com/office/powerpoint/2010/main" val="10486462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15" name="Oval 14">
            <a:extLst>
              <a:ext uri="{FF2B5EF4-FFF2-40B4-BE49-F238E27FC236}">
                <a16:creationId xmlns:a16="http://schemas.microsoft.com/office/drawing/2014/main" id="{941DC94A-03FB-4AA7-8CB6-2214A4772392}"/>
              </a:ext>
            </a:extLst>
          </p:cNvPr>
          <p:cNvSpPr/>
          <p:nvPr/>
        </p:nvSpPr>
        <p:spPr>
          <a:xfrm flipV="1">
            <a:off x="11714161" y="6444615"/>
            <a:ext cx="161566" cy="16156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D86D6AF7-57A3-4E60-BB0E-4049E31FAEDD}"/>
              </a:ext>
            </a:extLst>
          </p:cNvPr>
          <p:cNvSpPr txBox="1"/>
          <p:nvPr/>
        </p:nvSpPr>
        <p:spPr>
          <a:xfrm>
            <a:off x="288837" y="6379379"/>
            <a:ext cx="370293" cy="257443"/>
          </a:xfrm>
          <a:prstGeom prst="rect">
            <a:avLst/>
          </a:prstGeom>
          <a:noFill/>
        </p:spPr>
        <p:txBody>
          <a:bodyPr wrap="square" rtlCol="0">
            <a:spAutoFit/>
          </a:bodyPr>
          <a:lstStyle/>
          <a:p>
            <a:pPr>
              <a:lnSpc>
                <a:spcPct val="150000"/>
              </a:lnSpc>
            </a:pPr>
            <a:r>
              <a:rPr lang="en-US" sz="800" spc="90" dirty="0">
                <a:solidFill>
                  <a:schemeClr val="bg1"/>
                </a:solidFill>
                <a:latin typeface="MADE GoodTime Grotesk" panose="02000503000000020004" pitchFamily="50" charset="0"/>
              </a:rPr>
              <a:t>04</a:t>
            </a:r>
          </a:p>
        </p:txBody>
      </p:sp>
      <p:sp>
        <p:nvSpPr>
          <p:cNvPr id="19" name="TextBox 18">
            <a:extLst>
              <a:ext uri="{FF2B5EF4-FFF2-40B4-BE49-F238E27FC236}">
                <a16:creationId xmlns:a16="http://schemas.microsoft.com/office/drawing/2014/main" id="{712117CE-37E0-4FA7-8CBE-EF36B3456B43}"/>
              </a:ext>
            </a:extLst>
          </p:cNvPr>
          <p:cNvSpPr txBox="1"/>
          <p:nvPr/>
        </p:nvSpPr>
        <p:spPr>
          <a:xfrm>
            <a:off x="3159405" y="224444"/>
            <a:ext cx="5873276" cy="587597"/>
          </a:xfrm>
          <a:prstGeom prst="rect">
            <a:avLst/>
          </a:prstGeom>
          <a:noFill/>
        </p:spPr>
        <p:txBody>
          <a:bodyPr wrap="none" rtlCol="0">
            <a:spAutoFit/>
          </a:bodyPr>
          <a:lstStyle/>
          <a:p>
            <a:pPr algn="ctr">
              <a:lnSpc>
                <a:spcPct val="150000"/>
              </a:lnSpc>
            </a:pPr>
            <a:r>
              <a:rPr lang="en-US" sz="2400" spc="90" dirty="0">
                <a:solidFill>
                  <a:schemeClr val="bg1"/>
                </a:solidFill>
                <a:latin typeface="MADE GoodTime Grotesk" panose="02000503000000020004" pitchFamily="50" charset="0"/>
              </a:rPr>
              <a:t>Exploratory Data Analysis (Contd.)</a:t>
            </a:r>
          </a:p>
        </p:txBody>
      </p:sp>
      <p:sp>
        <p:nvSpPr>
          <p:cNvPr id="20" name="TextBox 19">
            <a:extLst>
              <a:ext uri="{FF2B5EF4-FFF2-40B4-BE49-F238E27FC236}">
                <a16:creationId xmlns:a16="http://schemas.microsoft.com/office/drawing/2014/main" id="{B446474F-B34C-4988-A0A7-CA1920016B8F}"/>
              </a:ext>
            </a:extLst>
          </p:cNvPr>
          <p:cNvSpPr txBox="1"/>
          <p:nvPr/>
        </p:nvSpPr>
        <p:spPr>
          <a:xfrm>
            <a:off x="3018503" y="1158646"/>
            <a:ext cx="6154994" cy="294696"/>
          </a:xfrm>
          <a:prstGeom prst="rect">
            <a:avLst/>
          </a:prstGeom>
          <a:noFill/>
        </p:spPr>
        <p:txBody>
          <a:bodyPr wrap="square" rtlCol="0">
            <a:spAutoFit/>
          </a:bodyPr>
          <a:lstStyle/>
          <a:p>
            <a:pPr algn="ctr">
              <a:lnSpc>
                <a:spcPct val="150000"/>
              </a:lnSpc>
            </a:pPr>
            <a:r>
              <a:rPr lang="en-US" sz="1000" spc="90" dirty="0">
                <a:solidFill>
                  <a:schemeClr val="bg1"/>
                </a:solidFill>
                <a:latin typeface="GeosansLight" panose="02000603020000020003" pitchFamily="2" charset="0"/>
              </a:rPr>
              <a:t>Preliminary assessment of data quality in both train and test datasets</a:t>
            </a:r>
          </a:p>
        </p:txBody>
      </p:sp>
      <p:sp>
        <p:nvSpPr>
          <p:cNvPr id="21" name="TextBox 20">
            <a:extLst>
              <a:ext uri="{FF2B5EF4-FFF2-40B4-BE49-F238E27FC236}">
                <a16:creationId xmlns:a16="http://schemas.microsoft.com/office/drawing/2014/main" id="{95CA5DA3-4870-4FB8-AC2E-F25E940AD9FE}"/>
              </a:ext>
            </a:extLst>
          </p:cNvPr>
          <p:cNvSpPr txBox="1"/>
          <p:nvPr/>
        </p:nvSpPr>
        <p:spPr>
          <a:xfrm>
            <a:off x="8109893" y="6379379"/>
            <a:ext cx="3451650" cy="254237"/>
          </a:xfrm>
          <a:prstGeom prst="rect">
            <a:avLst/>
          </a:prstGeom>
          <a:noFill/>
        </p:spPr>
        <p:txBody>
          <a:bodyPr wrap="square" rtlCol="0">
            <a:spAutoFit/>
          </a:bodyPr>
          <a:lstStyle/>
          <a:p>
            <a:pPr algn="r">
              <a:lnSpc>
                <a:spcPct val="150000"/>
              </a:lnSpc>
            </a:pPr>
            <a:r>
              <a:rPr lang="en-US" sz="800" b="1" spc="90" dirty="0">
                <a:solidFill>
                  <a:schemeClr val="bg1"/>
                </a:solidFill>
                <a:latin typeface="GeosansLight" panose="02000603020000020003" pitchFamily="2" charset="0"/>
              </a:rPr>
              <a:t>U.C. Berkeley, School of Information </a:t>
            </a:r>
            <a:r>
              <a:rPr lang="en-US" sz="800" spc="90" dirty="0">
                <a:solidFill>
                  <a:schemeClr val="bg1"/>
                </a:solidFill>
                <a:latin typeface="GeosansLight" panose="02000603020000020003" pitchFamily="2" charset="0"/>
              </a:rPr>
              <a:t>– MIDS W207, Spring 2020</a:t>
            </a:r>
          </a:p>
        </p:txBody>
      </p:sp>
      <p:pic>
        <p:nvPicPr>
          <p:cNvPr id="9" name="Picture 8">
            <a:extLst>
              <a:ext uri="{FF2B5EF4-FFF2-40B4-BE49-F238E27FC236}">
                <a16:creationId xmlns:a16="http://schemas.microsoft.com/office/drawing/2014/main" id="{993BC6FE-0CA1-4324-8A4A-F03F9C9AC3BC}"/>
              </a:ext>
            </a:extLst>
          </p:cNvPr>
          <p:cNvPicPr>
            <a:picLocks noChangeAspect="1"/>
          </p:cNvPicPr>
          <p:nvPr/>
        </p:nvPicPr>
        <p:blipFill>
          <a:blip r:embed="rId2"/>
          <a:stretch>
            <a:fillRect/>
          </a:stretch>
        </p:blipFill>
        <p:spPr>
          <a:xfrm>
            <a:off x="861813" y="2145424"/>
            <a:ext cx="3370925" cy="1847640"/>
          </a:xfrm>
          <a:prstGeom prst="rect">
            <a:avLst/>
          </a:prstGeom>
        </p:spPr>
      </p:pic>
      <p:pic>
        <p:nvPicPr>
          <p:cNvPr id="10" name="Picture 9">
            <a:extLst>
              <a:ext uri="{FF2B5EF4-FFF2-40B4-BE49-F238E27FC236}">
                <a16:creationId xmlns:a16="http://schemas.microsoft.com/office/drawing/2014/main" id="{040BD5BE-E4BB-491A-8E19-B642CB333AC9}"/>
              </a:ext>
            </a:extLst>
          </p:cNvPr>
          <p:cNvPicPr>
            <a:picLocks noChangeAspect="1"/>
          </p:cNvPicPr>
          <p:nvPr/>
        </p:nvPicPr>
        <p:blipFill>
          <a:blip r:embed="rId3"/>
          <a:stretch>
            <a:fillRect/>
          </a:stretch>
        </p:blipFill>
        <p:spPr>
          <a:xfrm>
            <a:off x="4497964" y="3334168"/>
            <a:ext cx="3346704" cy="2485655"/>
          </a:xfrm>
          <a:prstGeom prst="rect">
            <a:avLst/>
          </a:prstGeom>
        </p:spPr>
      </p:pic>
      <p:pic>
        <p:nvPicPr>
          <p:cNvPr id="22" name="Picture 21">
            <a:extLst>
              <a:ext uri="{FF2B5EF4-FFF2-40B4-BE49-F238E27FC236}">
                <a16:creationId xmlns:a16="http://schemas.microsoft.com/office/drawing/2014/main" id="{32861672-7953-40A6-899C-F670D21DDB6B}"/>
              </a:ext>
            </a:extLst>
          </p:cNvPr>
          <p:cNvPicPr>
            <a:picLocks noChangeAspect="1"/>
          </p:cNvPicPr>
          <p:nvPr/>
        </p:nvPicPr>
        <p:blipFill>
          <a:blip r:embed="rId4"/>
          <a:stretch>
            <a:fillRect/>
          </a:stretch>
        </p:blipFill>
        <p:spPr>
          <a:xfrm>
            <a:off x="8109893" y="2145424"/>
            <a:ext cx="3346704" cy="2485655"/>
          </a:xfrm>
          <a:prstGeom prst="rect">
            <a:avLst/>
          </a:prstGeom>
        </p:spPr>
      </p:pic>
      <p:sp>
        <p:nvSpPr>
          <p:cNvPr id="23" name="TextBox 22">
            <a:extLst>
              <a:ext uri="{FF2B5EF4-FFF2-40B4-BE49-F238E27FC236}">
                <a16:creationId xmlns:a16="http://schemas.microsoft.com/office/drawing/2014/main" id="{2946EA4D-3F16-4AE4-BB43-757D6E6FBF0F}"/>
              </a:ext>
            </a:extLst>
          </p:cNvPr>
          <p:cNvSpPr txBox="1"/>
          <p:nvPr/>
        </p:nvSpPr>
        <p:spPr>
          <a:xfrm>
            <a:off x="872933" y="4826673"/>
            <a:ext cx="3239178" cy="987193"/>
          </a:xfrm>
          <a:prstGeom prst="rect">
            <a:avLst/>
          </a:prstGeom>
          <a:noFill/>
        </p:spPr>
        <p:txBody>
          <a:bodyPr wrap="square" rtlCol="0">
            <a:spAutoFit/>
          </a:bodyPr>
          <a:lstStyle/>
          <a:p>
            <a:pPr algn="ctr">
              <a:lnSpc>
                <a:spcPct val="150000"/>
              </a:lnSpc>
            </a:pPr>
            <a:r>
              <a:rPr lang="en-US" sz="1000" spc="90" dirty="0">
                <a:solidFill>
                  <a:schemeClr val="bg1"/>
                </a:solidFill>
                <a:latin typeface="GeosansLight" panose="02000603020000020003" pitchFamily="2" charset="0"/>
                <a:cs typeface="Mitr ExtraLight" panose="00000300000000000000" pitchFamily="2" charset="-34"/>
              </a:rPr>
              <a:t>A visual inspection of labels revealed the presence of both duplicate images and incorrect labels.  These will need to be addressed to improve the quality of keypoint predictions.</a:t>
            </a:r>
          </a:p>
        </p:txBody>
      </p:sp>
      <p:sp>
        <p:nvSpPr>
          <p:cNvPr id="24" name="TextBox 23">
            <a:extLst>
              <a:ext uri="{FF2B5EF4-FFF2-40B4-BE49-F238E27FC236}">
                <a16:creationId xmlns:a16="http://schemas.microsoft.com/office/drawing/2014/main" id="{63C97447-BB23-4ED1-B466-E3EF85EC33FF}"/>
              </a:ext>
            </a:extLst>
          </p:cNvPr>
          <p:cNvSpPr txBox="1"/>
          <p:nvPr/>
        </p:nvSpPr>
        <p:spPr>
          <a:xfrm>
            <a:off x="1736559" y="4249884"/>
            <a:ext cx="1511952" cy="381195"/>
          </a:xfrm>
          <a:prstGeom prst="rect">
            <a:avLst/>
          </a:prstGeom>
          <a:noFill/>
        </p:spPr>
        <p:txBody>
          <a:bodyPr wrap="none" rtlCol="0">
            <a:spAutoFit/>
          </a:bodyPr>
          <a:lstStyle/>
          <a:p>
            <a:pPr algn="ctr">
              <a:lnSpc>
                <a:spcPct val="150000"/>
              </a:lnSpc>
            </a:pPr>
            <a:r>
              <a:rPr lang="en-US" sz="1400" spc="90" dirty="0">
                <a:solidFill>
                  <a:schemeClr val="bg1"/>
                </a:solidFill>
                <a:latin typeface="MADE GoodTime Grotesk" panose="02000503000000020004" pitchFamily="50" charset="0"/>
              </a:rPr>
              <a:t>Label Quality</a:t>
            </a:r>
          </a:p>
        </p:txBody>
      </p:sp>
      <p:sp>
        <p:nvSpPr>
          <p:cNvPr id="25" name="TextBox 24">
            <a:extLst>
              <a:ext uri="{FF2B5EF4-FFF2-40B4-BE49-F238E27FC236}">
                <a16:creationId xmlns:a16="http://schemas.microsoft.com/office/drawing/2014/main" id="{2CF13597-8BB4-43F5-84B2-E1A0C71EAEE7}"/>
              </a:ext>
            </a:extLst>
          </p:cNvPr>
          <p:cNvSpPr txBox="1"/>
          <p:nvPr/>
        </p:nvSpPr>
        <p:spPr>
          <a:xfrm>
            <a:off x="4497963" y="2531615"/>
            <a:ext cx="3239178" cy="525528"/>
          </a:xfrm>
          <a:prstGeom prst="rect">
            <a:avLst/>
          </a:prstGeom>
          <a:noFill/>
        </p:spPr>
        <p:txBody>
          <a:bodyPr wrap="square" rtlCol="0">
            <a:spAutoFit/>
          </a:bodyPr>
          <a:lstStyle/>
          <a:p>
            <a:pPr algn="ctr">
              <a:lnSpc>
                <a:spcPct val="150000"/>
              </a:lnSpc>
            </a:pPr>
            <a:r>
              <a:rPr lang="en-US" sz="1000" spc="90" dirty="0">
                <a:solidFill>
                  <a:schemeClr val="bg1"/>
                </a:solidFill>
                <a:latin typeface="GeosansLight" panose="02000603020000020003" pitchFamily="2" charset="0"/>
                <a:cs typeface="Mitr ExtraLight" panose="00000300000000000000" pitchFamily="2" charset="-34"/>
              </a:rPr>
              <a:t>A large number of training images possess only a fraction of the labeled keypoints.</a:t>
            </a:r>
          </a:p>
        </p:txBody>
      </p:sp>
      <p:sp>
        <p:nvSpPr>
          <p:cNvPr id="26" name="TextBox 25">
            <a:extLst>
              <a:ext uri="{FF2B5EF4-FFF2-40B4-BE49-F238E27FC236}">
                <a16:creationId xmlns:a16="http://schemas.microsoft.com/office/drawing/2014/main" id="{1F0D7266-ED5A-4AEC-A325-0907C1037B02}"/>
              </a:ext>
            </a:extLst>
          </p:cNvPr>
          <p:cNvSpPr txBox="1"/>
          <p:nvPr/>
        </p:nvSpPr>
        <p:spPr>
          <a:xfrm>
            <a:off x="5166825" y="1954826"/>
            <a:ext cx="1901483" cy="381195"/>
          </a:xfrm>
          <a:prstGeom prst="rect">
            <a:avLst/>
          </a:prstGeom>
          <a:noFill/>
        </p:spPr>
        <p:txBody>
          <a:bodyPr wrap="none" rtlCol="0">
            <a:spAutoFit/>
          </a:bodyPr>
          <a:lstStyle/>
          <a:p>
            <a:pPr algn="ctr">
              <a:lnSpc>
                <a:spcPct val="150000"/>
              </a:lnSpc>
            </a:pPr>
            <a:r>
              <a:rPr lang="en-US" sz="1400" spc="90" dirty="0">
                <a:solidFill>
                  <a:schemeClr val="bg1"/>
                </a:solidFill>
                <a:latin typeface="MADE GoodTime Grotesk" panose="02000503000000020004" pitchFamily="50" charset="0"/>
              </a:rPr>
              <a:t>Label Availability</a:t>
            </a:r>
          </a:p>
        </p:txBody>
      </p:sp>
      <p:sp>
        <p:nvSpPr>
          <p:cNvPr id="27" name="TextBox 26">
            <a:extLst>
              <a:ext uri="{FF2B5EF4-FFF2-40B4-BE49-F238E27FC236}">
                <a16:creationId xmlns:a16="http://schemas.microsoft.com/office/drawing/2014/main" id="{3ECEC3D2-B0CB-4C85-816D-0C3A437C1AF0}"/>
              </a:ext>
            </a:extLst>
          </p:cNvPr>
          <p:cNvSpPr txBox="1"/>
          <p:nvPr/>
        </p:nvSpPr>
        <p:spPr>
          <a:xfrm>
            <a:off x="8109893" y="5285685"/>
            <a:ext cx="3239178" cy="756361"/>
          </a:xfrm>
          <a:prstGeom prst="rect">
            <a:avLst/>
          </a:prstGeom>
          <a:noFill/>
        </p:spPr>
        <p:txBody>
          <a:bodyPr wrap="square" rtlCol="0">
            <a:spAutoFit/>
          </a:bodyPr>
          <a:lstStyle/>
          <a:p>
            <a:pPr algn="ctr">
              <a:lnSpc>
                <a:spcPct val="150000"/>
              </a:lnSpc>
            </a:pPr>
            <a:r>
              <a:rPr lang="en-US" sz="1000" spc="90" dirty="0">
                <a:solidFill>
                  <a:schemeClr val="bg1"/>
                </a:solidFill>
                <a:latin typeface="GeosansLight" panose="02000603020000020003" pitchFamily="2" charset="0"/>
                <a:cs typeface="Mitr ExtraLight" panose="00000300000000000000" pitchFamily="2" charset="-34"/>
              </a:rPr>
              <a:t>There are a large number of duplicate images in train.  Reconciling these will be essential to attaining a top score.</a:t>
            </a:r>
          </a:p>
        </p:txBody>
      </p:sp>
      <p:sp>
        <p:nvSpPr>
          <p:cNvPr id="28" name="TextBox 27">
            <a:extLst>
              <a:ext uri="{FF2B5EF4-FFF2-40B4-BE49-F238E27FC236}">
                <a16:creationId xmlns:a16="http://schemas.microsoft.com/office/drawing/2014/main" id="{5563E803-6FF6-4289-BD89-915D25354290}"/>
              </a:ext>
            </a:extLst>
          </p:cNvPr>
          <p:cNvSpPr txBox="1"/>
          <p:nvPr/>
        </p:nvSpPr>
        <p:spPr>
          <a:xfrm>
            <a:off x="8799021" y="4708896"/>
            <a:ext cx="1860959" cy="381195"/>
          </a:xfrm>
          <a:prstGeom prst="rect">
            <a:avLst/>
          </a:prstGeom>
          <a:noFill/>
        </p:spPr>
        <p:txBody>
          <a:bodyPr wrap="none" rtlCol="0">
            <a:spAutoFit/>
          </a:bodyPr>
          <a:lstStyle/>
          <a:p>
            <a:pPr algn="ctr">
              <a:lnSpc>
                <a:spcPct val="150000"/>
              </a:lnSpc>
            </a:pPr>
            <a:r>
              <a:rPr lang="en-US" sz="1400" spc="90" dirty="0">
                <a:solidFill>
                  <a:schemeClr val="bg1"/>
                </a:solidFill>
                <a:latin typeface="MADE GoodTime Grotesk" panose="02000503000000020004" pitchFamily="50" charset="0"/>
              </a:rPr>
              <a:t>Duplicate Images</a:t>
            </a:r>
          </a:p>
        </p:txBody>
      </p:sp>
    </p:spTree>
    <p:extLst>
      <p:ext uri="{BB962C8B-B14F-4D97-AF65-F5344CB8AC3E}">
        <p14:creationId xmlns:p14="http://schemas.microsoft.com/office/powerpoint/2010/main" val="36984868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15" name="Oval 14">
            <a:extLst>
              <a:ext uri="{FF2B5EF4-FFF2-40B4-BE49-F238E27FC236}">
                <a16:creationId xmlns:a16="http://schemas.microsoft.com/office/drawing/2014/main" id="{941DC94A-03FB-4AA7-8CB6-2214A4772392}"/>
              </a:ext>
            </a:extLst>
          </p:cNvPr>
          <p:cNvSpPr/>
          <p:nvPr/>
        </p:nvSpPr>
        <p:spPr>
          <a:xfrm flipV="1">
            <a:off x="11714161" y="6444615"/>
            <a:ext cx="161566" cy="16156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D86D6AF7-57A3-4E60-BB0E-4049E31FAEDD}"/>
              </a:ext>
            </a:extLst>
          </p:cNvPr>
          <p:cNvSpPr txBox="1"/>
          <p:nvPr/>
        </p:nvSpPr>
        <p:spPr>
          <a:xfrm>
            <a:off x="288837" y="6379379"/>
            <a:ext cx="370293" cy="257443"/>
          </a:xfrm>
          <a:prstGeom prst="rect">
            <a:avLst/>
          </a:prstGeom>
          <a:noFill/>
        </p:spPr>
        <p:txBody>
          <a:bodyPr wrap="square" rtlCol="0">
            <a:spAutoFit/>
          </a:bodyPr>
          <a:lstStyle/>
          <a:p>
            <a:pPr>
              <a:lnSpc>
                <a:spcPct val="150000"/>
              </a:lnSpc>
            </a:pPr>
            <a:r>
              <a:rPr lang="en-US" sz="800" spc="90" dirty="0">
                <a:solidFill>
                  <a:schemeClr val="bg1"/>
                </a:solidFill>
                <a:latin typeface="MADE GoodTime Grotesk" panose="02000503000000020004" pitchFamily="50" charset="0"/>
              </a:rPr>
              <a:t>05</a:t>
            </a:r>
          </a:p>
        </p:txBody>
      </p:sp>
      <p:sp>
        <p:nvSpPr>
          <p:cNvPr id="19" name="TextBox 18">
            <a:extLst>
              <a:ext uri="{FF2B5EF4-FFF2-40B4-BE49-F238E27FC236}">
                <a16:creationId xmlns:a16="http://schemas.microsoft.com/office/drawing/2014/main" id="{712117CE-37E0-4FA7-8CBE-EF36B3456B43}"/>
              </a:ext>
            </a:extLst>
          </p:cNvPr>
          <p:cNvSpPr txBox="1"/>
          <p:nvPr/>
        </p:nvSpPr>
        <p:spPr>
          <a:xfrm>
            <a:off x="3159405" y="224444"/>
            <a:ext cx="5873276" cy="587597"/>
          </a:xfrm>
          <a:prstGeom prst="rect">
            <a:avLst/>
          </a:prstGeom>
          <a:noFill/>
        </p:spPr>
        <p:txBody>
          <a:bodyPr wrap="none" rtlCol="0">
            <a:spAutoFit/>
          </a:bodyPr>
          <a:lstStyle/>
          <a:p>
            <a:pPr algn="ctr">
              <a:lnSpc>
                <a:spcPct val="150000"/>
              </a:lnSpc>
            </a:pPr>
            <a:r>
              <a:rPr lang="en-US" sz="2400" spc="90" dirty="0">
                <a:solidFill>
                  <a:schemeClr val="bg1"/>
                </a:solidFill>
                <a:latin typeface="MADE GoodTime Grotesk" panose="02000503000000020004" pitchFamily="50" charset="0"/>
              </a:rPr>
              <a:t>Exploratory Data Analysis (Contd.)</a:t>
            </a:r>
          </a:p>
        </p:txBody>
      </p:sp>
      <p:sp>
        <p:nvSpPr>
          <p:cNvPr id="20" name="TextBox 19">
            <a:extLst>
              <a:ext uri="{FF2B5EF4-FFF2-40B4-BE49-F238E27FC236}">
                <a16:creationId xmlns:a16="http://schemas.microsoft.com/office/drawing/2014/main" id="{B446474F-B34C-4988-A0A7-CA1920016B8F}"/>
              </a:ext>
            </a:extLst>
          </p:cNvPr>
          <p:cNvSpPr txBox="1"/>
          <p:nvPr/>
        </p:nvSpPr>
        <p:spPr>
          <a:xfrm>
            <a:off x="3018503" y="1158646"/>
            <a:ext cx="6154994" cy="294696"/>
          </a:xfrm>
          <a:prstGeom prst="rect">
            <a:avLst/>
          </a:prstGeom>
          <a:noFill/>
        </p:spPr>
        <p:txBody>
          <a:bodyPr wrap="square" rtlCol="0">
            <a:spAutoFit/>
          </a:bodyPr>
          <a:lstStyle/>
          <a:p>
            <a:pPr algn="ctr">
              <a:lnSpc>
                <a:spcPct val="150000"/>
              </a:lnSpc>
            </a:pPr>
            <a:r>
              <a:rPr lang="en-US" sz="1000" spc="90" dirty="0">
                <a:solidFill>
                  <a:schemeClr val="bg1"/>
                </a:solidFill>
                <a:latin typeface="GeosansLight" panose="02000603020000020003" pitchFamily="2" charset="0"/>
              </a:rPr>
              <a:t>Preliminary assessment of data quality in both train and test datasets</a:t>
            </a:r>
          </a:p>
        </p:txBody>
      </p:sp>
      <p:sp>
        <p:nvSpPr>
          <p:cNvPr id="21" name="TextBox 20">
            <a:extLst>
              <a:ext uri="{FF2B5EF4-FFF2-40B4-BE49-F238E27FC236}">
                <a16:creationId xmlns:a16="http://schemas.microsoft.com/office/drawing/2014/main" id="{95CA5DA3-4870-4FB8-AC2E-F25E940AD9FE}"/>
              </a:ext>
            </a:extLst>
          </p:cNvPr>
          <p:cNvSpPr txBox="1"/>
          <p:nvPr/>
        </p:nvSpPr>
        <p:spPr>
          <a:xfrm>
            <a:off x="8109893" y="6379379"/>
            <a:ext cx="3451650" cy="254237"/>
          </a:xfrm>
          <a:prstGeom prst="rect">
            <a:avLst/>
          </a:prstGeom>
          <a:noFill/>
        </p:spPr>
        <p:txBody>
          <a:bodyPr wrap="square" rtlCol="0">
            <a:spAutoFit/>
          </a:bodyPr>
          <a:lstStyle/>
          <a:p>
            <a:pPr algn="r">
              <a:lnSpc>
                <a:spcPct val="150000"/>
              </a:lnSpc>
            </a:pPr>
            <a:r>
              <a:rPr lang="en-US" sz="800" b="1" spc="90" dirty="0">
                <a:solidFill>
                  <a:schemeClr val="bg1"/>
                </a:solidFill>
                <a:latin typeface="GeosansLight" panose="02000603020000020003" pitchFamily="2" charset="0"/>
              </a:rPr>
              <a:t>U.C. Berkeley, School of Information </a:t>
            </a:r>
            <a:r>
              <a:rPr lang="en-US" sz="800" spc="90" dirty="0">
                <a:solidFill>
                  <a:schemeClr val="bg1"/>
                </a:solidFill>
                <a:latin typeface="GeosansLight" panose="02000603020000020003" pitchFamily="2" charset="0"/>
              </a:rPr>
              <a:t>– MIDS W207, Spring 2020</a:t>
            </a:r>
          </a:p>
        </p:txBody>
      </p:sp>
      <p:sp>
        <p:nvSpPr>
          <p:cNvPr id="23" name="TextBox 22">
            <a:extLst>
              <a:ext uri="{FF2B5EF4-FFF2-40B4-BE49-F238E27FC236}">
                <a16:creationId xmlns:a16="http://schemas.microsoft.com/office/drawing/2014/main" id="{2946EA4D-3F16-4AE4-BB43-757D6E6FBF0F}"/>
              </a:ext>
            </a:extLst>
          </p:cNvPr>
          <p:cNvSpPr txBox="1"/>
          <p:nvPr/>
        </p:nvSpPr>
        <p:spPr>
          <a:xfrm>
            <a:off x="870110" y="5285685"/>
            <a:ext cx="3239178" cy="756361"/>
          </a:xfrm>
          <a:prstGeom prst="rect">
            <a:avLst/>
          </a:prstGeom>
          <a:noFill/>
        </p:spPr>
        <p:txBody>
          <a:bodyPr wrap="square" rtlCol="0">
            <a:spAutoFit/>
          </a:bodyPr>
          <a:lstStyle/>
          <a:p>
            <a:pPr algn="ctr">
              <a:lnSpc>
                <a:spcPct val="150000"/>
              </a:lnSpc>
            </a:pPr>
            <a:r>
              <a:rPr lang="en-US" sz="1000" spc="90" dirty="0">
                <a:solidFill>
                  <a:schemeClr val="bg1"/>
                </a:solidFill>
                <a:latin typeface="GeosansLight" panose="02000603020000020003" pitchFamily="2" charset="0"/>
                <a:cs typeface="Mitr ExtraLight" panose="00000300000000000000" pitchFamily="2" charset="-34"/>
              </a:rPr>
              <a:t>It appears that there are roughly two types of images provided by the organizers: 2,140 have all 15 keypoints, and 4,755 have only 4 keypoints.</a:t>
            </a:r>
          </a:p>
        </p:txBody>
      </p:sp>
      <p:sp>
        <p:nvSpPr>
          <p:cNvPr id="24" name="TextBox 23">
            <a:extLst>
              <a:ext uri="{FF2B5EF4-FFF2-40B4-BE49-F238E27FC236}">
                <a16:creationId xmlns:a16="http://schemas.microsoft.com/office/drawing/2014/main" id="{63C97447-BB23-4ED1-B466-E3EF85EC33FF}"/>
              </a:ext>
            </a:extLst>
          </p:cNvPr>
          <p:cNvSpPr txBox="1"/>
          <p:nvPr/>
        </p:nvSpPr>
        <p:spPr>
          <a:xfrm>
            <a:off x="1237615" y="4708896"/>
            <a:ext cx="2504212" cy="381195"/>
          </a:xfrm>
          <a:prstGeom prst="rect">
            <a:avLst/>
          </a:prstGeom>
          <a:noFill/>
        </p:spPr>
        <p:txBody>
          <a:bodyPr wrap="none" rtlCol="0">
            <a:spAutoFit/>
          </a:bodyPr>
          <a:lstStyle/>
          <a:p>
            <a:pPr algn="ctr">
              <a:lnSpc>
                <a:spcPct val="150000"/>
              </a:lnSpc>
            </a:pPr>
            <a:r>
              <a:rPr lang="en-US" sz="1400" spc="90" dirty="0">
                <a:solidFill>
                  <a:schemeClr val="bg1"/>
                </a:solidFill>
                <a:latin typeface="MADE GoodTime Grotesk" panose="02000503000000020004" pitchFamily="50" charset="0"/>
              </a:rPr>
              <a:t>Missing Labels Analysis</a:t>
            </a:r>
          </a:p>
        </p:txBody>
      </p:sp>
      <p:sp>
        <p:nvSpPr>
          <p:cNvPr id="25" name="TextBox 24">
            <a:extLst>
              <a:ext uri="{FF2B5EF4-FFF2-40B4-BE49-F238E27FC236}">
                <a16:creationId xmlns:a16="http://schemas.microsoft.com/office/drawing/2014/main" id="{2CF13597-8BB4-43F5-84B2-E1A0C71EAEE7}"/>
              </a:ext>
            </a:extLst>
          </p:cNvPr>
          <p:cNvSpPr txBox="1"/>
          <p:nvPr/>
        </p:nvSpPr>
        <p:spPr>
          <a:xfrm>
            <a:off x="4497963" y="2531615"/>
            <a:ext cx="3239178" cy="756361"/>
          </a:xfrm>
          <a:prstGeom prst="rect">
            <a:avLst/>
          </a:prstGeom>
          <a:noFill/>
        </p:spPr>
        <p:txBody>
          <a:bodyPr wrap="square" rtlCol="0">
            <a:spAutoFit/>
          </a:bodyPr>
          <a:lstStyle/>
          <a:p>
            <a:pPr algn="ctr">
              <a:lnSpc>
                <a:spcPct val="150000"/>
              </a:lnSpc>
            </a:pPr>
            <a:r>
              <a:rPr lang="en-US" sz="1000" spc="90" dirty="0">
                <a:solidFill>
                  <a:schemeClr val="bg1"/>
                </a:solidFill>
                <a:latin typeface="GeosansLight" panose="02000603020000020003" pitchFamily="2" charset="0"/>
                <a:cs typeface="Mitr ExtraLight" panose="00000300000000000000" pitchFamily="2" charset="-34"/>
              </a:rPr>
              <a:t>When ordered by physical row index, a pattern emerges that suggests train originates from two distinct datasets.</a:t>
            </a:r>
          </a:p>
        </p:txBody>
      </p:sp>
      <p:sp>
        <p:nvSpPr>
          <p:cNvPr id="26" name="TextBox 25">
            <a:extLst>
              <a:ext uri="{FF2B5EF4-FFF2-40B4-BE49-F238E27FC236}">
                <a16:creationId xmlns:a16="http://schemas.microsoft.com/office/drawing/2014/main" id="{1F0D7266-ED5A-4AEC-A325-0907C1037B02}"/>
              </a:ext>
            </a:extLst>
          </p:cNvPr>
          <p:cNvSpPr txBox="1"/>
          <p:nvPr/>
        </p:nvSpPr>
        <p:spPr>
          <a:xfrm>
            <a:off x="4851424" y="1954826"/>
            <a:ext cx="2532296" cy="381195"/>
          </a:xfrm>
          <a:prstGeom prst="rect">
            <a:avLst/>
          </a:prstGeom>
          <a:noFill/>
        </p:spPr>
        <p:txBody>
          <a:bodyPr wrap="none" rtlCol="0">
            <a:spAutoFit/>
          </a:bodyPr>
          <a:lstStyle/>
          <a:p>
            <a:pPr algn="ctr">
              <a:lnSpc>
                <a:spcPct val="150000"/>
              </a:lnSpc>
            </a:pPr>
            <a:r>
              <a:rPr lang="en-US" sz="1400" spc="90" dirty="0">
                <a:solidFill>
                  <a:schemeClr val="bg1"/>
                </a:solidFill>
                <a:latin typeface="MADE GoodTime Grotesk" panose="02000503000000020004" pitchFamily="50" charset="0"/>
              </a:rPr>
              <a:t>Missing Labels (Contd.)</a:t>
            </a:r>
          </a:p>
        </p:txBody>
      </p:sp>
      <p:sp>
        <p:nvSpPr>
          <p:cNvPr id="27" name="TextBox 26">
            <a:extLst>
              <a:ext uri="{FF2B5EF4-FFF2-40B4-BE49-F238E27FC236}">
                <a16:creationId xmlns:a16="http://schemas.microsoft.com/office/drawing/2014/main" id="{3ECEC3D2-B0CB-4C85-816D-0C3A437C1AF0}"/>
              </a:ext>
            </a:extLst>
          </p:cNvPr>
          <p:cNvSpPr txBox="1"/>
          <p:nvPr/>
        </p:nvSpPr>
        <p:spPr>
          <a:xfrm>
            <a:off x="8109893" y="5285685"/>
            <a:ext cx="3239178" cy="756361"/>
          </a:xfrm>
          <a:prstGeom prst="rect">
            <a:avLst/>
          </a:prstGeom>
          <a:noFill/>
        </p:spPr>
        <p:txBody>
          <a:bodyPr wrap="square" rtlCol="0">
            <a:spAutoFit/>
          </a:bodyPr>
          <a:lstStyle/>
          <a:p>
            <a:pPr algn="ctr">
              <a:lnSpc>
                <a:spcPct val="150000"/>
              </a:lnSpc>
            </a:pPr>
            <a:r>
              <a:rPr lang="en-US" sz="1000" spc="90" dirty="0">
                <a:solidFill>
                  <a:schemeClr val="bg1"/>
                </a:solidFill>
                <a:latin typeface="GeosansLight" panose="02000603020000020003" pitchFamily="2" charset="0"/>
                <a:cs typeface="Mitr ExtraLight" panose="00000300000000000000" pitchFamily="2" charset="-34"/>
              </a:rPr>
              <a:t>Most of the eyes are picture centered, but a handful (those in light blue and maroon) are positioned more than </a:t>
            </a:r>
            <a:r>
              <a:rPr lang="el-GR" sz="1000" spc="90" dirty="0">
                <a:solidFill>
                  <a:schemeClr val="bg1"/>
                </a:solidFill>
                <a:latin typeface="GeosansLight" panose="02000603020000020003" pitchFamily="2" charset="0"/>
                <a:cs typeface="Mitr ExtraLight" panose="00000300000000000000" pitchFamily="2" charset="-34"/>
              </a:rPr>
              <a:t>3σ</a:t>
            </a:r>
            <a:r>
              <a:rPr lang="en-US" sz="1000" spc="90" dirty="0">
                <a:solidFill>
                  <a:schemeClr val="bg1"/>
                </a:solidFill>
                <a:latin typeface="GeosansLight" panose="02000603020000020003" pitchFamily="2" charset="0"/>
                <a:cs typeface="Mitr ExtraLight" panose="00000300000000000000" pitchFamily="2" charset="-34"/>
              </a:rPr>
              <a:t> from </a:t>
            </a:r>
            <a:r>
              <a:rPr lang="el-GR" sz="1000" spc="90" dirty="0">
                <a:solidFill>
                  <a:schemeClr val="bg1"/>
                </a:solidFill>
                <a:latin typeface="GeosansLight" panose="02000603020000020003" pitchFamily="2" charset="0"/>
                <a:cs typeface="Mitr ExtraLight" panose="00000300000000000000" pitchFamily="2" charset="-34"/>
              </a:rPr>
              <a:t>μ</a:t>
            </a:r>
            <a:r>
              <a:rPr lang="en-US" sz="1000" spc="90" dirty="0">
                <a:solidFill>
                  <a:schemeClr val="bg1"/>
                </a:solidFill>
                <a:latin typeface="GeosansLight" panose="02000603020000020003" pitchFamily="2" charset="0"/>
                <a:cs typeface="Mitr ExtraLight" panose="00000300000000000000" pitchFamily="2" charset="-34"/>
              </a:rPr>
              <a:t>.</a:t>
            </a:r>
          </a:p>
        </p:txBody>
      </p:sp>
      <p:sp>
        <p:nvSpPr>
          <p:cNvPr id="28" name="TextBox 27">
            <a:extLst>
              <a:ext uri="{FF2B5EF4-FFF2-40B4-BE49-F238E27FC236}">
                <a16:creationId xmlns:a16="http://schemas.microsoft.com/office/drawing/2014/main" id="{5563E803-6FF6-4289-BD89-915D25354290}"/>
              </a:ext>
            </a:extLst>
          </p:cNvPr>
          <p:cNvSpPr txBox="1"/>
          <p:nvPr/>
        </p:nvSpPr>
        <p:spPr>
          <a:xfrm>
            <a:off x="9158321" y="4708896"/>
            <a:ext cx="1142364" cy="381195"/>
          </a:xfrm>
          <a:prstGeom prst="rect">
            <a:avLst/>
          </a:prstGeom>
          <a:noFill/>
        </p:spPr>
        <p:txBody>
          <a:bodyPr wrap="none" rtlCol="0">
            <a:spAutoFit/>
          </a:bodyPr>
          <a:lstStyle/>
          <a:p>
            <a:pPr algn="ctr">
              <a:lnSpc>
                <a:spcPct val="150000"/>
              </a:lnSpc>
            </a:pPr>
            <a:r>
              <a:rPr lang="en-US" sz="1400" spc="90" dirty="0">
                <a:solidFill>
                  <a:schemeClr val="bg1"/>
                </a:solidFill>
                <a:latin typeface="MADE GoodTime Grotesk" panose="02000503000000020004" pitchFamily="50" charset="0"/>
              </a:rPr>
              <a:t>Eigeneyes</a:t>
            </a:r>
          </a:p>
        </p:txBody>
      </p:sp>
      <p:pic>
        <p:nvPicPr>
          <p:cNvPr id="2" name="Picture 1">
            <a:extLst>
              <a:ext uri="{FF2B5EF4-FFF2-40B4-BE49-F238E27FC236}">
                <a16:creationId xmlns:a16="http://schemas.microsoft.com/office/drawing/2014/main" id="{B19D0AE9-F63D-415A-8DA4-E94C72969164}"/>
              </a:ext>
            </a:extLst>
          </p:cNvPr>
          <p:cNvPicPr>
            <a:picLocks noChangeAspect="1"/>
          </p:cNvPicPr>
          <p:nvPr/>
        </p:nvPicPr>
        <p:blipFill>
          <a:blip r:embed="rId2"/>
          <a:stretch>
            <a:fillRect/>
          </a:stretch>
        </p:blipFill>
        <p:spPr>
          <a:xfrm>
            <a:off x="886034" y="2145423"/>
            <a:ext cx="3346704" cy="2485655"/>
          </a:xfrm>
          <a:prstGeom prst="rect">
            <a:avLst/>
          </a:prstGeom>
        </p:spPr>
      </p:pic>
      <p:pic>
        <p:nvPicPr>
          <p:cNvPr id="3" name="Picture 2">
            <a:extLst>
              <a:ext uri="{FF2B5EF4-FFF2-40B4-BE49-F238E27FC236}">
                <a16:creationId xmlns:a16="http://schemas.microsoft.com/office/drawing/2014/main" id="{20B9D9EE-9747-4192-91C6-539F4DC17ED1}"/>
              </a:ext>
            </a:extLst>
          </p:cNvPr>
          <p:cNvPicPr>
            <a:picLocks noChangeAspect="1"/>
          </p:cNvPicPr>
          <p:nvPr/>
        </p:nvPicPr>
        <p:blipFill>
          <a:blip r:embed="rId3"/>
          <a:stretch>
            <a:fillRect/>
          </a:stretch>
        </p:blipFill>
        <p:spPr>
          <a:xfrm>
            <a:off x="4497963" y="3341953"/>
            <a:ext cx="3346704" cy="2485655"/>
          </a:xfrm>
          <a:prstGeom prst="rect">
            <a:avLst/>
          </a:prstGeom>
        </p:spPr>
      </p:pic>
      <p:pic>
        <p:nvPicPr>
          <p:cNvPr id="4" name="Picture 3">
            <a:extLst>
              <a:ext uri="{FF2B5EF4-FFF2-40B4-BE49-F238E27FC236}">
                <a16:creationId xmlns:a16="http://schemas.microsoft.com/office/drawing/2014/main" id="{EF6E1B09-BB7F-401A-9AEC-D6E3329965D5}"/>
              </a:ext>
            </a:extLst>
          </p:cNvPr>
          <p:cNvPicPr>
            <a:picLocks noChangeAspect="1"/>
          </p:cNvPicPr>
          <p:nvPr/>
        </p:nvPicPr>
        <p:blipFill>
          <a:blip r:embed="rId4"/>
          <a:stretch>
            <a:fillRect/>
          </a:stretch>
        </p:blipFill>
        <p:spPr>
          <a:xfrm>
            <a:off x="8114000" y="2145423"/>
            <a:ext cx="3346704" cy="2485655"/>
          </a:xfrm>
          <a:prstGeom prst="rect">
            <a:avLst/>
          </a:prstGeom>
        </p:spPr>
      </p:pic>
    </p:spTree>
    <p:extLst>
      <p:ext uri="{BB962C8B-B14F-4D97-AF65-F5344CB8AC3E}">
        <p14:creationId xmlns:p14="http://schemas.microsoft.com/office/powerpoint/2010/main" val="14784784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C318563-823C-4E9B-87C2-91665C827E90}"/>
              </a:ext>
            </a:extLst>
          </p:cNvPr>
          <p:cNvSpPr txBox="1"/>
          <p:nvPr/>
        </p:nvSpPr>
        <p:spPr>
          <a:xfrm>
            <a:off x="5102135" y="1261070"/>
            <a:ext cx="6158531" cy="3064685"/>
          </a:xfrm>
          <a:prstGeom prst="rect">
            <a:avLst/>
          </a:prstGeom>
          <a:noFill/>
        </p:spPr>
        <p:txBody>
          <a:bodyPr wrap="square" rtlCol="0">
            <a:spAutoFit/>
          </a:bodyPr>
          <a:lstStyle/>
          <a:p>
            <a:pPr>
              <a:lnSpc>
                <a:spcPct val="150000"/>
              </a:lnSpc>
            </a:pPr>
            <a:r>
              <a:rPr lang="en-US" sz="1000" b="1" spc="90" dirty="0">
                <a:solidFill>
                  <a:srgbClr val="F6F6F6"/>
                </a:solidFill>
                <a:latin typeface="GeosansLight" panose="02000603020000020003" pitchFamily="2" charset="0"/>
              </a:rPr>
              <a:t>The classic 5-layer LeNet-5 (2 x convolution, 3 x dense) was used as the project baseline.  No augmentation was used for our baseline, and only image de-duplication, dropping of two low quality images, and manually fixed labels for 55 training images was applied.</a:t>
            </a:r>
          </a:p>
          <a:p>
            <a:pPr>
              <a:lnSpc>
                <a:spcPct val="150000"/>
              </a:lnSpc>
            </a:pPr>
            <a:endParaRPr lang="en-US" sz="1000" b="1" spc="90" dirty="0">
              <a:solidFill>
                <a:srgbClr val="F6F6F6"/>
              </a:solidFill>
              <a:latin typeface="GeosansLight" panose="02000603020000020003" pitchFamily="2" charset="0"/>
            </a:endParaRPr>
          </a:p>
          <a:p>
            <a:pPr>
              <a:lnSpc>
                <a:spcPct val="150000"/>
              </a:lnSpc>
            </a:pPr>
            <a:r>
              <a:rPr lang="en-US" sz="1000" b="1" spc="90" dirty="0">
                <a:solidFill>
                  <a:srgbClr val="F6F6F6"/>
                </a:solidFill>
                <a:latin typeface="GeosansLight" panose="02000603020000020003" pitchFamily="2" charset="0"/>
              </a:rPr>
              <a:t>All training is fixed at 128 batch size, 300 epochs with patience set at 30.  Adam optimization is used with an initial learning rate of 0.001, beta1 of 0.9, beta2 of 0.999, and epsilon of 1e-8.</a:t>
            </a:r>
          </a:p>
          <a:p>
            <a:pPr>
              <a:lnSpc>
                <a:spcPct val="150000"/>
              </a:lnSpc>
            </a:pPr>
            <a:endParaRPr lang="en-US" sz="1000" b="1" spc="90" dirty="0">
              <a:solidFill>
                <a:srgbClr val="F6F6F6"/>
              </a:solidFill>
              <a:latin typeface="GeosansLight" panose="02000603020000020003" pitchFamily="2" charset="0"/>
            </a:endParaRPr>
          </a:p>
          <a:p>
            <a:pPr>
              <a:lnSpc>
                <a:spcPct val="150000"/>
              </a:lnSpc>
            </a:pPr>
            <a:r>
              <a:rPr lang="en-US" sz="1000" b="1" spc="90" dirty="0">
                <a:solidFill>
                  <a:srgbClr val="F6F6F6"/>
                </a:solidFill>
                <a:latin typeface="GeosansLight" panose="02000603020000020003" pitchFamily="2" charset="0"/>
              </a:rPr>
              <a:t>Training and test was split into two separate tasks : Path #1 learns and predicts all images where all 15 keypoints are present.  Path #2 learns and predicts all images where only 4 keypoints are present.  At submission time, these predictions are combined.</a:t>
            </a:r>
          </a:p>
          <a:p>
            <a:pPr>
              <a:lnSpc>
                <a:spcPct val="150000"/>
              </a:lnSpc>
            </a:pPr>
            <a:endParaRPr lang="en-US" sz="1000" b="1" spc="90" dirty="0">
              <a:solidFill>
                <a:srgbClr val="F6F6F6"/>
              </a:solidFill>
              <a:latin typeface="GeosansLight" panose="02000603020000020003" pitchFamily="2" charset="0"/>
            </a:endParaRPr>
          </a:p>
          <a:p>
            <a:pPr>
              <a:lnSpc>
                <a:spcPct val="150000"/>
              </a:lnSpc>
            </a:pPr>
            <a:r>
              <a:rPr lang="en-US" sz="1000" b="1" spc="90" dirty="0">
                <a:solidFill>
                  <a:srgbClr val="F6F6F6"/>
                </a:solidFill>
                <a:latin typeface="GeosansLight" panose="02000603020000020003" pitchFamily="2" charset="0"/>
              </a:rPr>
              <a:t>Under this scheme, and with no added regularization, LeNet-5 scored </a:t>
            </a:r>
            <a:r>
              <a:rPr lang="en-US" sz="1000" b="1" spc="90" dirty="0">
                <a:solidFill>
                  <a:srgbClr val="00B0DA"/>
                </a:solidFill>
                <a:latin typeface="GeosansLight" panose="02000603020000020003" pitchFamily="2" charset="0"/>
              </a:rPr>
              <a:t>2.33068 RMSE</a:t>
            </a:r>
            <a:r>
              <a:rPr lang="en-US" sz="1000" b="1" spc="90" dirty="0">
                <a:solidFill>
                  <a:srgbClr val="F6F6F6"/>
                </a:solidFill>
                <a:latin typeface="GeosansLight" panose="02000603020000020003" pitchFamily="2" charset="0"/>
              </a:rPr>
              <a:t> on the private leaderboard.  This is good for 51</a:t>
            </a:r>
            <a:r>
              <a:rPr lang="en-US" sz="1000" b="1" spc="90" baseline="30000" dirty="0">
                <a:solidFill>
                  <a:srgbClr val="F6F6F6"/>
                </a:solidFill>
                <a:latin typeface="GeosansLight" panose="02000603020000020003" pitchFamily="2" charset="0"/>
              </a:rPr>
              <a:t>st</a:t>
            </a:r>
            <a:r>
              <a:rPr lang="en-US" sz="1000" b="1" spc="90" dirty="0">
                <a:solidFill>
                  <a:srgbClr val="F6F6F6"/>
                </a:solidFill>
                <a:latin typeface="GeosansLight" panose="02000603020000020003" pitchFamily="2" charset="0"/>
              </a:rPr>
              <a:t> place.</a:t>
            </a:r>
            <a:endParaRPr lang="en-US" sz="1000" spc="90" dirty="0">
              <a:solidFill>
                <a:srgbClr val="F6F6F6"/>
              </a:solidFill>
              <a:latin typeface="GeosansLight" panose="02000603020000020003" pitchFamily="2" charset="0"/>
            </a:endParaRPr>
          </a:p>
        </p:txBody>
      </p:sp>
      <p:sp>
        <p:nvSpPr>
          <p:cNvPr id="8" name="Oval 7">
            <a:extLst>
              <a:ext uri="{FF2B5EF4-FFF2-40B4-BE49-F238E27FC236}">
                <a16:creationId xmlns:a16="http://schemas.microsoft.com/office/drawing/2014/main" id="{9E834659-4B4E-420F-9FB9-02399C207927}"/>
              </a:ext>
            </a:extLst>
          </p:cNvPr>
          <p:cNvSpPr/>
          <p:nvPr/>
        </p:nvSpPr>
        <p:spPr>
          <a:xfrm flipV="1">
            <a:off x="11714161" y="6444615"/>
            <a:ext cx="161566" cy="16156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1549E09C-083D-4789-87DB-531B37BDA779}"/>
              </a:ext>
            </a:extLst>
          </p:cNvPr>
          <p:cNvSpPr txBox="1"/>
          <p:nvPr/>
        </p:nvSpPr>
        <p:spPr>
          <a:xfrm>
            <a:off x="288837" y="6379379"/>
            <a:ext cx="370293" cy="257443"/>
          </a:xfrm>
          <a:prstGeom prst="rect">
            <a:avLst/>
          </a:prstGeom>
          <a:noFill/>
        </p:spPr>
        <p:txBody>
          <a:bodyPr wrap="square" rtlCol="0">
            <a:spAutoFit/>
          </a:bodyPr>
          <a:lstStyle/>
          <a:p>
            <a:pPr>
              <a:lnSpc>
                <a:spcPct val="150000"/>
              </a:lnSpc>
            </a:pPr>
            <a:r>
              <a:rPr lang="en-US" sz="800" spc="90" dirty="0">
                <a:solidFill>
                  <a:schemeClr val="bg1"/>
                </a:solidFill>
                <a:latin typeface="MADE GoodTime Grotesk" panose="02000503000000020004" pitchFamily="50" charset="0"/>
              </a:rPr>
              <a:t>06</a:t>
            </a:r>
          </a:p>
        </p:txBody>
      </p:sp>
      <p:sp>
        <p:nvSpPr>
          <p:cNvPr id="10" name="TextBox 9">
            <a:extLst>
              <a:ext uri="{FF2B5EF4-FFF2-40B4-BE49-F238E27FC236}">
                <a16:creationId xmlns:a16="http://schemas.microsoft.com/office/drawing/2014/main" id="{49884B67-E62E-4F01-91B8-A38C48C4F98D}"/>
              </a:ext>
            </a:extLst>
          </p:cNvPr>
          <p:cNvSpPr txBox="1"/>
          <p:nvPr/>
        </p:nvSpPr>
        <p:spPr>
          <a:xfrm>
            <a:off x="5102136" y="224444"/>
            <a:ext cx="4326160" cy="587597"/>
          </a:xfrm>
          <a:prstGeom prst="rect">
            <a:avLst/>
          </a:prstGeom>
          <a:noFill/>
        </p:spPr>
        <p:txBody>
          <a:bodyPr wrap="square" rtlCol="0">
            <a:spAutoFit/>
          </a:bodyPr>
          <a:lstStyle/>
          <a:p>
            <a:pPr>
              <a:lnSpc>
                <a:spcPct val="150000"/>
              </a:lnSpc>
            </a:pPr>
            <a:r>
              <a:rPr lang="en-US" sz="2400" spc="90" dirty="0">
                <a:solidFill>
                  <a:schemeClr val="bg1"/>
                </a:solidFill>
                <a:latin typeface="MADE GoodTime Grotesk" panose="02000503000000020004" pitchFamily="50" charset="0"/>
              </a:rPr>
              <a:t>Naïve Model (Baseline)</a:t>
            </a:r>
          </a:p>
        </p:txBody>
      </p:sp>
      <p:pic>
        <p:nvPicPr>
          <p:cNvPr id="16" name="Picture 15">
            <a:extLst>
              <a:ext uri="{FF2B5EF4-FFF2-40B4-BE49-F238E27FC236}">
                <a16:creationId xmlns:a16="http://schemas.microsoft.com/office/drawing/2014/main" id="{EDC9925F-9D5C-42D1-9DDB-71A6FFD658F1}"/>
              </a:ext>
            </a:extLst>
          </p:cNvPr>
          <p:cNvPicPr>
            <a:picLocks noChangeAspect="1"/>
          </p:cNvPicPr>
          <p:nvPr/>
        </p:nvPicPr>
        <p:blipFill>
          <a:blip r:embed="rId2">
            <a:extLst>
              <a:ext uri="{BEBA8EAE-BF5A-486C-A8C5-ECC9F3942E4B}">
                <a14:imgProps xmlns:a14="http://schemas.microsoft.com/office/drawing/2010/main">
                  <a14:imgLayer r:embed="rId3">
                    <a14:imgEffect>
                      <a14:artisticTexturizer/>
                    </a14:imgEffect>
                  </a14:imgLayer>
                </a14:imgProps>
              </a:ext>
              <a:ext uri="{28A0092B-C50C-407E-A947-70E740481C1C}">
                <a14:useLocalDpi xmlns:a14="http://schemas.microsoft.com/office/drawing/2010/main" val="0"/>
              </a:ext>
            </a:extLst>
          </a:blip>
          <a:stretch>
            <a:fillRect/>
          </a:stretch>
        </p:blipFill>
        <p:spPr>
          <a:xfrm>
            <a:off x="811748" y="0"/>
            <a:ext cx="2858153" cy="6857999"/>
          </a:xfrm>
          <a:prstGeom prst="rect">
            <a:avLst/>
          </a:prstGeom>
        </p:spPr>
      </p:pic>
      <p:sp>
        <p:nvSpPr>
          <p:cNvPr id="17" name="TextBox 16">
            <a:extLst>
              <a:ext uri="{FF2B5EF4-FFF2-40B4-BE49-F238E27FC236}">
                <a16:creationId xmlns:a16="http://schemas.microsoft.com/office/drawing/2014/main" id="{CD4EFB8C-8ED5-40C0-B763-D7B20289D82E}"/>
              </a:ext>
            </a:extLst>
          </p:cNvPr>
          <p:cNvSpPr txBox="1"/>
          <p:nvPr/>
        </p:nvSpPr>
        <p:spPr>
          <a:xfrm>
            <a:off x="5102136" y="673473"/>
            <a:ext cx="4326160" cy="587597"/>
          </a:xfrm>
          <a:prstGeom prst="rect">
            <a:avLst/>
          </a:prstGeom>
          <a:noFill/>
        </p:spPr>
        <p:txBody>
          <a:bodyPr wrap="square" rtlCol="0">
            <a:spAutoFit/>
          </a:bodyPr>
          <a:lstStyle/>
          <a:p>
            <a:pPr>
              <a:lnSpc>
                <a:spcPct val="150000"/>
              </a:lnSpc>
            </a:pPr>
            <a:r>
              <a:rPr lang="en-US" sz="2400" spc="90" dirty="0">
                <a:solidFill>
                  <a:srgbClr val="FDB515"/>
                </a:solidFill>
                <a:latin typeface="MADE GoodTime Grotesk" panose="02000503000000020004" pitchFamily="50" charset="0"/>
              </a:rPr>
              <a:t>LeNet-5</a:t>
            </a:r>
          </a:p>
        </p:txBody>
      </p:sp>
      <p:sp>
        <p:nvSpPr>
          <p:cNvPr id="18" name="TextBox 17">
            <a:extLst>
              <a:ext uri="{FF2B5EF4-FFF2-40B4-BE49-F238E27FC236}">
                <a16:creationId xmlns:a16="http://schemas.microsoft.com/office/drawing/2014/main" id="{037BD819-4146-4C4D-84B5-0F7DDFF6BC57}"/>
              </a:ext>
            </a:extLst>
          </p:cNvPr>
          <p:cNvSpPr txBox="1"/>
          <p:nvPr/>
        </p:nvSpPr>
        <p:spPr>
          <a:xfrm>
            <a:off x="8109893" y="6379379"/>
            <a:ext cx="3451650" cy="254237"/>
          </a:xfrm>
          <a:prstGeom prst="rect">
            <a:avLst/>
          </a:prstGeom>
          <a:noFill/>
        </p:spPr>
        <p:txBody>
          <a:bodyPr wrap="square" rtlCol="0">
            <a:spAutoFit/>
          </a:bodyPr>
          <a:lstStyle/>
          <a:p>
            <a:pPr algn="r">
              <a:lnSpc>
                <a:spcPct val="150000"/>
              </a:lnSpc>
            </a:pPr>
            <a:r>
              <a:rPr lang="en-US" sz="800" b="1" spc="90" dirty="0">
                <a:solidFill>
                  <a:schemeClr val="bg1"/>
                </a:solidFill>
                <a:latin typeface="GeosansLight" panose="02000603020000020003" pitchFamily="2" charset="0"/>
              </a:rPr>
              <a:t>U.C. Berkeley, School of Information </a:t>
            </a:r>
            <a:r>
              <a:rPr lang="en-US" sz="800" spc="90" dirty="0">
                <a:solidFill>
                  <a:schemeClr val="bg1"/>
                </a:solidFill>
                <a:latin typeface="GeosansLight" panose="02000603020000020003" pitchFamily="2" charset="0"/>
              </a:rPr>
              <a:t>– MIDS W207, Spring 2020</a:t>
            </a:r>
          </a:p>
        </p:txBody>
      </p:sp>
      <p:grpSp>
        <p:nvGrpSpPr>
          <p:cNvPr id="21" name="Group 20">
            <a:extLst>
              <a:ext uri="{FF2B5EF4-FFF2-40B4-BE49-F238E27FC236}">
                <a16:creationId xmlns:a16="http://schemas.microsoft.com/office/drawing/2014/main" id="{6F42045E-1F82-4DD8-8320-A2FE40261CB6}"/>
              </a:ext>
            </a:extLst>
          </p:cNvPr>
          <p:cNvGrpSpPr/>
          <p:nvPr/>
        </p:nvGrpSpPr>
        <p:grpSpPr>
          <a:xfrm>
            <a:off x="5148244" y="4442400"/>
            <a:ext cx="4690534" cy="1820334"/>
            <a:chOff x="5667639" y="2332346"/>
            <a:chExt cx="5996342" cy="2789768"/>
          </a:xfrm>
        </p:grpSpPr>
        <p:pic>
          <p:nvPicPr>
            <p:cNvPr id="19" name="Picture 18">
              <a:extLst>
                <a:ext uri="{FF2B5EF4-FFF2-40B4-BE49-F238E27FC236}">
                  <a16:creationId xmlns:a16="http://schemas.microsoft.com/office/drawing/2014/main" id="{9E526C03-8EDF-4AEB-A519-F0C5929775A2}"/>
                </a:ext>
              </a:extLst>
            </p:cNvPr>
            <p:cNvPicPr>
              <a:picLocks noChangeAspect="1"/>
            </p:cNvPicPr>
            <p:nvPr/>
          </p:nvPicPr>
          <p:blipFill>
            <a:blip r:embed="rId4"/>
            <a:stretch>
              <a:fillRect/>
            </a:stretch>
          </p:blipFill>
          <p:spPr>
            <a:xfrm>
              <a:off x="5667639" y="2332346"/>
              <a:ext cx="2998171" cy="2789767"/>
            </a:xfrm>
            <a:prstGeom prst="rect">
              <a:avLst/>
            </a:prstGeom>
          </p:spPr>
        </p:pic>
        <p:pic>
          <p:nvPicPr>
            <p:cNvPr id="20" name="Picture 19">
              <a:extLst>
                <a:ext uri="{FF2B5EF4-FFF2-40B4-BE49-F238E27FC236}">
                  <a16:creationId xmlns:a16="http://schemas.microsoft.com/office/drawing/2014/main" id="{7CC32465-F4B8-4A08-9412-B5C7DB0C05F7}"/>
                </a:ext>
              </a:extLst>
            </p:cNvPr>
            <p:cNvPicPr>
              <a:picLocks noChangeAspect="1"/>
            </p:cNvPicPr>
            <p:nvPr/>
          </p:nvPicPr>
          <p:blipFill>
            <a:blip r:embed="rId5"/>
            <a:stretch>
              <a:fillRect/>
            </a:stretch>
          </p:blipFill>
          <p:spPr>
            <a:xfrm>
              <a:off x="8665810" y="2332347"/>
              <a:ext cx="2998171" cy="2789767"/>
            </a:xfrm>
            <a:prstGeom prst="rect">
              <a:avLst/>
            </a:prstGeom>
          </p:spPr>
        </p:pic>
      </p:grpSp>
      <p:grpSp>
        <p:nvGrpSpPr>
          <p:cNvPr id="12" name="Group 1261">
            <a:extLst>
              <a:ext uri="{FF2B5EF4-FFF2-40B4-BE49-F238E27FC236}">
                <a16:creationId xmlns:a16="http://schemas.microsoft.com/office/drawing/2014/main" id="{D27121D3-287F-41FF-AA64-2474A3223399}"/>
              </a:ext>
            </a:extLst>
          </p:cNvPr>
          <p:cNvGrpSpPr/>
          <p:nvPr/>
        </p:nvGrpSpPr>
        <p:grpSpPr>
          <a:xfrm>
            <a:off x="10201156" y="4774784"/>
            <a:ext cx="1241364" cy="1278423"/>
            <a:chOff x="-1" y="0"/>
            <a:chExt cx="3011625" cy="3013937"/>
          </a:xfrm>
          <a:solidFill>
            <a:srgbClr val="9DAD33"/>
          </a:solidFill>
        </p:grpSpPr>
        <p:sp>
          <p:nvSpPr>
            <p:cNvPr id="13" name="Shape 1197">
              <a:extLst>
                <a:ext uri="{FF2B5EF4-FFF2-40B4-BE49-F238E27FC236}">
                  <a16:creationId xmlns:a16="http://schemas.microsoft.com/office/drawing/2014/main" id="{FA68A803-DFC3-4D36-9F8A-FD0307E7E539}"/>
                </a:ext>
              </a:extLst>
            </p:cNvPr>
            <p:cNvSpPr/>
            <p:nvPr/>
          </p:nvSpPr>
          <p:spPr>
            <a:xfrm>
              <a:off x="927829" y="219285"/>
              <a:ext cx="226852" cy="133177"/>
            </a:xfrm>
            <a:custGeom>
              <a:avLst/>
              <a:gdLst/>
              <a:ahLst/>
              <a:cxnLst>
                <a:cxn ang="0">
                  <a:pos x="wd2" y="hd2"/>
                </a:cxn>
                <a:cxn ang="5400000">
                  <a:pos x="wd2" y="hd2"/>
                </a:cxn>
                <a:cxn ang="10800000">
                  <a:pos x="wd2" y="hd2"/>
                </a:cxn>
                <a:cxn ang="16200000">
                  <a:pos x="wd2" y="hd2"/>
                </a:cxn>
              </a:cxnLst>
              <a:rect l="0" t="0" r="r" b="b"/>
              <a:pathLst>
                <a:path w="21600" h="20009" extrusionOk="0">
                  <a:moveTo>
                    <a:pt x="8543" y="17645"/>
                  </a:moveTo>
                  <a:cubicBezTo>
                    <a:pt x="4249" y="14488"/>
                    <a:pt x="1266" y="8696"/>
                    <a:pt x="0" y="2059"/>
                  </a:cubicBezTo>
                  <a:cubicBezTo>
                    <a:pt x="4037" y="-679"/>
                    <a:pt x="8764" y="-795"/>
                    <a:pt x="13058" y="2365"/>
                  </a:cubicBezTo>
                  <a:cubicBezTo>
                    <a:pt x="17353" y="5524"/>
                    <a:pt x="20334" y="11314"/>
                    <a:pt x="21600" y="17949"/>
                  </a:cubicBezTo>
                  <a:cubicBezTo>
                    <a:pt x="17565" y="20686"/>
                    <a:pt x="12836" y="20805"/>
                    <a:pt x="8543" y="17645"/>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14" name="Shape 1198">
              <a:extLst>
                <a:ext uri="{FF2B5EF4-FFF2-40B4-BE49-F238E27FC236}">
                  <a16:creationId xmlns:a16="http://schemas.microsoft.com/office/drawing/2014/main" id="{3A747E09-2B0A-48A3-9BE4-568C46ABD70E}"/>
                </a:ext>
              </a:extLst>
            </p:cNvPr>
            <p:cNvSpPr/>
            <p:nvPr/>
          </p:nvSpPr>
          <p:spPr>
            <a:xfrm>
              <a:off x="927829" y="0"/>
              <a:ext cx="133190" cy="226806"/>
            </a:xfrm>
            <a:custGeom>
              <a:avLst/>
              <a:gdLst/>
              <a:ahLst/>
              <a:cxnLst>
                <a:cxn ang="0">
                  <a:pos x="wd2" y="hd2"/>
                </a:cxn>
                <a:cxn ang="5400000">
                  <a:pos x="wd2" y="hd2"/>
                </a:cxn>
                <a:cxn ang="10800000">
                  <a:pos x="wd2" y="hd2"/>
                </a:cxn>
                <a:cxn ang="16200000">
                  <a:pos x="wd2" y="hd2"/>
                </a:cxn>
              </a:cxnLst>
              <a:rect l="0" t="0" r="r" b="b"/>
              <a:pathLst>
                <a:path w="20009" h="21600" extrusionOk="0">
                  <a:moveTo>
                    <a:pt x="17646" y="13059"/>
                  </a:moveTo>
                  <a:cubicBezTo>
                    <a:pt x="14485" y="17352"/>
                    <a:pt x="8696" y="20336"/>
                    <a:pt x="2060" y="21600"/>
                  </a:cubicBezTo>
                  <a:cubicBezTo>
                    <a:pt x="-678" y="17564"/>
                    <a:pt x="-794" y="12837"/>
                    <a:pt x="2363" y="8541"/>
                  </a:cubicBezTo>
                  <a:cubicBezTo>
                    <a:pt x="5523" y="4248"/>
                    <a:pt x="11315" y="1264"/>
                    <a:pt x="17950" y="0"/>
                  </a:cubicBezTo>
                  <a:cubicBezTo>
                    <a:pt x="20686" y="4035"/>
                    <a:pt x="20806" y="8765"/>
                    <a:pt x="17646" y="13059"/>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15" name="Shape 1199">
              <a:extLst>
                <a:ext uri="{FF2B5EF4-FFF2-40B4-BE49-F238E27FC236}">
                  <a16:creationId xmlns:a16="http://schemas.microsoft.com/office/drawing/2014/main" id="{534516FF-4FAC-44DA-B868-6B0A2A3D7ACC}"/>
                </a:ext>
              </a:extLst>
            </p:cNvPr>
            <p:cNvSpPr/>
            <p:nvPr/>
          </p:nvSpPr>
          <p:spPr>
            <a:xfrm>
              <a:off x="742263" y="303625"/>
              <a:ext cx="241761" cy="119898"/>
            </a:xfrm>
            <a:custGeom>
              <a:avLst/>
              <a:gdLst/>
              <a:ahLst/>
              <a:cxnLst>
                <a:cxn ang="0">
                  <a:pos x="wd2" y="hd2"/>
                </a:cxn>
                <a:cxn ang="5400000">
                  <a:pos x="wd2" y="hd2"/>
                </a:cxn>
                <a:cxn ang="10800000">
                  <a:pos x="wd2" y="hd2"/>
                </a:cxn>
                <a:cxn ang="16200000">
                  <a:pos x="wd2" y="hd2"/>
                </a:cxn>
              </a:cxnLst>
              <a:rect l="0" t="0" r="r" b="b"/>
              <a:pathLst>
                <a:path w="21600" h="19306" extrusionOk="0">
                  <a:moveTo>
                    <a:pt x="9503" y="18380"/>
                  </a:moveTo>
                  <a:cubicBezTo>
                    <a:pt x="5209" y="16308"/>
                    <a:pt x="1855" y="11072"/>
                    <a:pt x="0" y="4438"/>
                  </a:cubicBezTo>
                  <a:cubicBezTo>
                    <a:pt x="3447" y="364"/>
                    <a:pt x="7805" y="-1148"/>
                    <a:pt x="12098" y="926"/>
                  </a:cubicBezTo>
                  <a:cubicBezTo>
                    <a:pt x="16392" y="2999"/>
                    <a:pt x="19746" y="8235"/>
                    <a:pt x="21600" y="14869"/>
                  </a:cubicBezTo>
                  <a:cubicBezTo>
                    <a:pt x="18154" y="18943"/>
                    <a:pt x="13797" y="20452"/>
                    <a:pt x="9503" y="18380"/>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22" name="Shape 1200">
              <a:extLst>
                <a:ext uri="{FF2B5EF4-FFF2-40B4-BE49-F238E27FC236}">
                  <a16:creationId xmlns:a16="http://schemas.microsoft.com/office/drawing/2014/main" id="{E51FFCF2-5D02-4578-9332-097A3D3E3F0D}"/>
                </a:ext>
              </a:extLst>
            </p:cNvPr>
            <p:cNvSpPr/>
            <p:nvPr/>
          </p:nvSpPr>
          <p:spPr>
            <a:xfrm>
              <a:off x="708524" y="101208"/>
              <a:ext cx="119907" cy="241739"/>
            </a:xfrm>
            <a:custGeom>
              <a:avLst/>
              <a:gdLst/>
              <a:ahLst/>
              <a:cxnLst>
                <a:cxn ang="0">
                  <a:pos x="wd2" y="hd2"/>
                </a:cxn>
                <a:cxn ang="5400000">
                  <a:pos x="wd2" y="hd2"/>
                </a:cxn>
                <a:cxn ang="10800000">
                  <a:pos x="wd2" y="hd2"/>
                </a:cxn>
                <a:cxn ang="16200000">
                  <a:pos x="wd2" y="hd2"/>
                </a:cxn>
              </a:cxnLst>
              <a:rect l="0" t="0" r="r" b="b"/>
              <a:pathLst>
                <a:path w="19304" h="21600" extrusionOk="0">
                  <a:moveTo>
                    <a:pt x="18378" y="12097"/>
                  </a:moveTo>
                  <a:cubicBezTo>
                    <a:pt x="16304" y="16391"/>
                    <a:pt x="11070" y="19745"/>
                    <a:pt x="4438" y="21600"/>
                  </a:cubicBezTo>
                  <a:cubicBezTo>
                    <a:pt x="364" y="18154"/>
                    <a:pt x="-1149" y="13796"/>
                    <a:pt x="926" y="9502"/>
                  </a:cubicBezTo>
                  <a:cubicBezTo>
                    <a:pt x="2998" y="5208"/>
                    <a:pt x="8235" y="1855"/>
                    <a:pt x="14867" y="0"/>
                  </a:cubicBezTo>
                  <a:cubicBezTo>
                    <a:pt x="18941" y="3446"/>
                    <a:pt x="20451" y="7803"/>
                    <a:pt x="18378" y="12097"/>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23" name="Shape 1201">
              <a:extLst>
                <a:ext uri="{FF2B5EF4-FFF2-40B4-BE49-F238E27FC236}">
                  <a16:creationId xmlns:a16="http://schemas.microsoft.com/office/drawing/2014/main" id="{0EC053D5-BEFE-43A3-841B-CF6CECDA31E6}"/>
                </a:ext>
              </a:extLst>
            </p:cNvPr>
            <p:cNvSpPr/>
            <p:nvPr/>
          </p:nvSpPr>
          <p:spPr>
            <a:xfrm>
              <a:off x="556697" y="438570"/>
              <a:ext cx="249331" cy="113090"/>
            </a:xfrm>
            <a:custGeom>
              <a:avLst/>
              <a:gdLst/>
              <a:ahLst/>
              <a:cxnLst>
                <a:cxn ang="0">
                  <a:pos x="wd2" y="hd2"/>
                </a:cxn>
                <a:cxn ang="5400000">
                  <a:pos x="wd2" y="hd2"/>
                </a:cxn>
                <a:cxn ang="10800000">
                  <a:pos x="wd2" y="hd2"/>
                </a:cxn>
                <a:cxn ang="16200000">
                  <a:pos x="wd2" y="hd2"/>
                </a:cxn>
              </a:cxnLst>
              <a:rect l="0" t="0" r="r" b="b"/>
              <a:pathLst>
                <a:path w="21600" h="20280" extrusionOk="0">
                  <a:moveTo>
                    <a:pt x="10376" y="20164"/>
                  </a:moveTo>
                  <a:cubicBezTo>
                    <a:pt x="6082" y="19387"/>
                    <a:pt x="2389" y="14813"/>
                    <a:pt x="0" y="8185"/>
                  </a:cubicBezTo>
                  <a:cubicBezTo>
                    <a:pt x="2909" y="2517"/>
                    <a:pt x="6928" y="-659"/>
                    <a:pt x="11224" y="115"/>
                  </a:cubicBezTo>
                  <a:cubicBezTo>
                    <a:pt x="15517" y="895"/>
                    <a:pt x="19209" y="5466"/>
                    <a:pt x="21600" y="12097"/>
                  </a:cubicBezTo>
                  <a:cubicBezTo>
                    <a:pt x="18691" y="17765"/>
                    <a:pt x="14670" y="20941"/>
                    <a:pt x="10376" y="20164"/>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24" name="Shape 1202">
              <a:extLst>
                <a:ext uri="{FF2B5EF4-FFF2-40B4-BE49-F238E27FC236}">
                  <a16:creationId xmlns:a16="http://schemas.microsoft.com/office/drawing/2014/main" id="{4966117E-153E-4985-A801-510BB7539AE2}"/>
                </a:ext>
              </a:extLst>
            </p:cNvPr>
            <p:cNvSpPr/>
            <p:nvPr/>
          </p:nvSpPr>
          <p:spPr>
            <a:xfrm>
              <a:off x="522958" y="219285"/>
              <a:ext cx="113106" cy="249316"/>
            </a:xfrm>
            <a:custGeom>
              <a:avLst/>
              <a:gdLst/>
              <a:ahLst/>
              <a:cxnLst>
                <a:cxn ang="0">
                  <a:pos x="wd2" y="hd2"/>
                </a:cxn>
                <a:cxn ang="5400000">
                  <a:pos x="wd2" y="hd2"/>
                </a:cxn>
                <a:cxn ang="10800000">
                  <a:pos x="wd2" y="hd2"/>
                </a:cxn>
                <a:cxn ang="16200000">
                  <a:pos x="wd2" y="hd2"/>
                </a:cxn>
              </a:cxnLst>
              <a:rect l="0" t="0" r="r" b="b"/>
              <a:pathLst>
                <a:path w="20277" h="21600" extrusionOk="0">
                  <a:moveTo>
                    <a:pt x="20161" y="11224"/>
                  </a:moveTo>
                  <a:cubicBezTo>
                    <a:pt x="19384" y="15517"/>
                    <a:pt x="14811" y="19210"/>
                    <a:pt x="8185" y="21600"/>
                  </a:cubicBezTo>
                  <a:cubicBezTo>
                    <a:pt x="2517" y="18690"/>
                    <a:pt x="-661" y="14671"/>
                    <a:pt x="116" y="10376"/>
                  </a:cubicBezTo>
                  <a:cubicBezTo>
                    <a:pt x="897" y="6083"/>
                    <a:pt x="5466" y="2391"/>
                    <a:pt x="12095" y="0"/>
                  </a:cubicBezTo>
                  <a:cubicBezTo>
                    <a:pt x="17763" y="2910"/>
                    <a:pt x="20939" y="6930"/>
                    <a:pt x="20161" y="11224"/>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25" name="Shape 1203">
              <a:extLst>
                <a:ext uri="{FF2B5EF4-FFF2-40B4-BE49-F238E27FC236}">
                  <a16:creationId xmlns:a16="http://schemas.microsoft.com/office/drawing/2014/main" id="{36F5435F-84EF-4AC3-AAA7-86BB56D86AB3}"/>
                </a:ext>
              </a:extLst>
            </p:cNvPr>
            <p:cNvSpPr/>
            <p:nvPr/>
          </p:nvSpPr>
          <p:spPr>
            <a:xfrm>
              <a:off x="421740" y="573515"/>
              <a:ext cx="249331" cy="113102"/>
            </a:xfrm>
            <a:custGeom>
              <a:avLst/>
              <a:gdLst/>
              <a:ahLst/>
              <a:cxnLst>
                <a:cxn ang="0">
                  <a:pos x="wd2" y="hd2"/>
                </a:cxn>
                <a:cxn ang="5400000">
                  <a:pos x="wd2" y="hd2"/>
                </a:cxn>
                <a:cxn ang="10800000">
                  <a:pos x="wd2" y="hd2"/>
                </a:cxn>
                <a:cxn ang="16200000">
                  <a:pos x="wd2" y="hd2"/>
                </a:cxn>
              </a:cxnLst>
              <a:rect l="0" t="0" r="r" b="b"/>
              <a:pathLst>
                <a:path w="21600" h="20278" extrusionOk="0">
                  <a:moveTo>
                    <a:pt x="11224" y="20162"/>
                  </a:moveTo>
                  <a:cubicBezTo>
                    <a:pt x="6930" y="20939"/>
                    <a:pt x="2909" y="17764"/>
                    <a:pt x="0" y="12096"/>
                  </a:cubicBezTo>
                  <a:cubicBezTo>
                    <a:pt x="2391" y="5466"/>
                    <a:pt x="6082" y="897"/>
                    <a:pt x="10376" y="116"/>
                  </a:cubicBezTo>
                  <a:cubicBezTo>
                    <a:pt x="14672" y="-661"/>
                    <a:pt x="18691" y="2518"/>
                    <a:pt x="21600" y="8186"/>
                  </a:cubicBezTo>
                  <a:cubicBezTo>
                    <a:pt x="19209" y="14812"/>
                    <a:pt x="15517" y="19384"/>
                    <a:pt x="11224" y="20162"/>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26" name="Shape 1204">
              <a:extLst>
                <a:ext uri="{FF2B5EF4-FFF2-40B4-BE49-F238E27FC236}">
                  <a16:creationId xmlns:a16="http://schemas.microsoft.com/office/drawing/2014/main" id="{C84DCF08-2F1D-4AE3-BB52-031E2F401705}"/>
                </a:ext>
              </a:extLst>
            </p:cNvPr>
            <p:cNvSpPr/>
            <p:nvPr/>
          </p:nvSpPr>
          <p:spPr>
            <a:xfrm>
              <a:off x="354261" y="387966"/>
              <a:ext cx="113090" cy="249308"/>
            </a:xfrm>
            <a:custGeom>
              <a:avLst/>
              <a:gdLst/>
              <a:ahLst/>
              <a:cxnLst>
                <a:cxn ang="0">
                  <a:pos x="wd2" y="hd2"/>
                </a:cxn>
                <a:cxn ang="5400000">
                  <a:pos x="wd2" y="hd2"/>
                </a:cxn>
                <a:cxn ang="10800000">
                  <a:pos x="wd2" y="hd2"/>
                </a:cxn>
                <a:cxn ang="16200000">
                  <a:pos x="wd2" y="hd2"/>
                </a:cxn>
              </a:cxnLst>
              <a:rect l="0" t="0" r="r" b="b"/>
              <a:pathLst>
                <a:path w="20278" h="21600" extrusionOk="0">
                  <a:moveTo>
                    <a:pt x="20162" y="10376"/>
                  </a:moveTo>
                  <a:cubicBezTo>
                    <a:pt x="20939" y="14670"/>
                    <a:pt x="17763" y="18691"/>
                    <a:pt x="12095" y="21600"/>
                  </a:cubicBezTo>
                  <a:cubicBezTo>
                    <a:pt x="5464" y="19209"/>
                    <a:pt x="893" y="15518"/>
                    <a:pt x="116" y="11224"/>
                  </a:cubicBezTo>
                  <a:cubicBezTo>
                    <a:pt x="-661" y="6928"/>
                    <a:pt x="2515" y="2909"/>
                    <a:pt x="8183" y="0"/>
                  </a:cubicBezTo>
                  <a:cubicBezTo>
                    <a:pt x="14811" y="2389"/>
                    <a:pt x="19385" y="6083"/>
                    <a:pt x="20162" y="10376"/>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27" name="Shape 1205">
              <a:extLst>
                <a:ext uri="{FF2B5EF4-FFF2-40B4-BE49-F238E27FC236}">
                  <a16:creationId xmlns:a16="http://schemas.microsoft.com/office/drawing/2014/main" id="{2F812F73-5862-48D3-8FA3-213A253FAB14}"/>
                </a:ext>
              </a:extLst>
            </p:cNvPr>
            <p:cNvSpPr/>
            <p:nvPr/>
          </p:nvSpPr>
          <p:spPr>
            <a:xfrm>
              <a:off x="303653" y="742196"/>
              <a:ext cx="241768" cy="119902"/>
            </a:xfrm>
            <a:custGeom>
              <a:avLst/>
              <a:gdLst/>
              <a:ahLst/>
              <a:cxnLst>
                <a:cxn ang="0">
                  <a:pos x="wd2" y="hd2"/>
                </a:cxn>
                <a:cxn ang="5400000">
                  <a:pos x="wd2" y="hd2"/>
                </a:cxn>
                <a:cxn ang="10800000">
                  <a:pos x="wd2" y="hd2"/>
                </a:cxn>
                <a:cxn ang="16200000">
                  <a:pos x="wd2" y="hd2"/>
                </a:cxn>
              </a:cxnLst>
              <a:rect l="0" t="0" r="r" b="b"/>
              <a:pathLst>
                <a:path w="21600" h="19305" extrusionOk="0">
                  <a:moveTo>
                    <a:pt x="12098" y="18379"/>
                  </a:moveTo>
                  <a:cubicBezTo>
                    <a:pt x="7804" y="20452"/>
                    <a:pt x="3446" y="18942"/>
                    <a:pt x="0" y="14868"/>
                  </a:cubicBezTo>
                  <a:cubicBezTo>
                    <a:pt x="1855" y="8236"/>
                    <a:pt x="5208" y="2999"/>
                    <a:pt x="9502" y="926"/>
                  </a:cubicBezTo>
                  <a:cubicBezTo>
                    <a:pt x="13796" y="-1148"/>
                    <a:pt x="18154" y="364"/>
                    <a:pt x="21600" y="4438"/>
                  </a:cubicBezTo>
                  <a:cubicBezTo>
                    <a:pt x="19745" y="11071"/>
                    <a:pt x="16392" y="16307"/>
                    <a:pt x="12098" y="18379"/>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28" name="Shape 1206">
              <a:extLst>
                <a:ext uri="{FF2B5EF4-FFF2-40B4-BE49-F238E27FC236}">
                  <a16:creationId xmlns:a16="http://schemas.microsoft.com/office/drawing/2014/main" id="{0E71AA09-FE82-473D-9C52-75AC4027130E}"/>
                </a:ext>
              </a:extLst>
            </p:cNvPr>
            <p:cNvSpPr/>
            <p:nvPr/>
          </p:nvSpPr>
          <p:spPr>
            <a:xfrm>
              <a:off x="202435" y="590383"/>
              <a:ext cx="119915" cy="241731"/>
            </a:xfrm>
            <a:custGeom>
              <a:avLst/>
              <a:gdLst/>
              <a:ahLst/>
              <a:cxnLst>
                <a:cxn ang="0">
                  <a:pos x="wd2" y="hd2"/>
                </a:cxn>
                <a:cxn ang="5400000">
                  <a:pos x="wd2" y="hd2"/>
                </a:cxn>
                <a:cxn ang="10800000">
                  <a:pos x="wd2" y="hd2"/>
                </a:cxn>
                <a:cxn ang="16200000">
                  <a:pos x="wd2" y="hd2"/>
                </a:cxn>
              </a:cxnLst>
              <a:rect l="0" t="0" r="r" b="b"/>
              <a:pathLst>
                <a:path w="19303" h="21600" extrusionOk="0">
                  <a:moveTo>
                    <a:pt x="18377" y="9503"/>
                  </a:moveTo>
                  <a:cubicBezTo>
                    <a:pt x="20452" y="13797"/>
                    <a:pt x="18939" y="18155"/>
                    <a:pt x="14866" y="21600"/>
                  </a:cubicBezTo>
                  <a:cubicBezTo>
                    <a:pt x="8235" y="19746"/>
                    <a:pt x="2998" y="16393"/>
                    <a:pt x="927" y="12099"/>
                  </a:cubicBezTo>
                  <a:cubicBezTo>
                    <a:pt x="-1148" y="7804"/>
                    <a:pt x="365" y="3447"/>
                    <a:pt x="4438" y="0"/>
                  </a:cubicBezTo>
                  <a:cubicBezTo>
                    <a:pt x="11069" y="1855"/>
                    <a:pt x="16304" y="5208"/>
                    <a:pt x="18377" y="9503"/>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29" name="Shape 1207">
              <a:extLst>
                <a:ext uri="{FF2B5EF4-FFF2-40B4-BE49-F238E27FC236}">
                  <a16:creationId xmlns:a16="http://schemas.microsoft.com/office/drawing/2014/main" id="{E83F1249-8DDC-4351-935F-F510C7272FDB}"/>
                </a:ext>
              </a:extLst>
            </p:cNvPr>
            <p:cNvSpPr/>
            <p:nvPr/>
          </p:nvSpPr>
          <p:spPr>
            <a:xfrm>
              <a:off x="219305" y="927745"/>
              <a:ext cx="226834" cy="133176"/>
            </a:xfrm>
            <a:custGeom>
              <a:avLst/>
              <a:gdLst/>
              <a:ahLst/>
              <a:cxnLst>
                <a:cxn ang="0">
                  <a:pos x="wd2" y="hd2"/>
                </a:cxn>
                <a:cxn ang="5400000">
                  <a:pos x="wd2" y="hd2"/>
                </a:cxn>
                <a:cxn ang="10800000">
                  <a:pos x="wd2" y="hd2"/>
                </a:cxn>
                <a:cxn ang="16200000">
                  <a:pos x="wd2" y="hd2"/>
                </a:cxn>
              </a:cxnLst>
              <a:rect l="0" t="0" r="r" b="b"/>
              <a:pathLst>
                <a:path w="21600" h="20009" extrusionOk="0">
                  <a:moveTo>
                    <a:pt x="13058" y="17644"/>
                  </a:moveTo>
                  <a:cubicBezTo>
                    <a:pt x="8765" y="20805"/>
                    <a:pt x="4036" y="20685"/>
                    <a:pt x="0" y="17949"/>
                  </a:cubicBezTo>
                  <a:cubicBezTo>
                    <a:pt x="1264" y="11314"/>
                    <a:pt x="4247" y="5522"/>
                    <a:pt x="8541" y="2364"/>
                  </a:cubicBezTo>
                  <a:cubicBezTo>
                    <a:pt x="12837" y="-795"/>
                    <a:pt x="17564" y="-679"/>
                    <a:pt x="21600" y="2059"/>
                  </a:cubicBezTo>
                  <a:cubicBezTo>
                    <a:pt x="20336" y="8695"/>
                    <a:pt x="17353" y="14484"/>
                    <a:pt x="13058" y="17644"/>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30" name="Shape 1208">
              <a:extLst>
                <a:ext uri="{FF2B5EF4-FFF2-40B4-BE49-F238E27FC236}">
                  <a16:creationId xmlns:a16="http://schemas.microsoft.com/office/drawing/2014/main" id="{034EE81D-322C-487C-A8DA-7A524FBA8421}"/>
                </a:ext>
              </a:extLst>
            </p:cNvPr>
            <p:cNvSpPr/>
            <p:nvPr/>
          </p:nvSpPr>
          <p:spPr>
            <a:xfrm>
              <a:off x="101217" y="826536"/>
              <a:ext cx="133190" cy="226806"/>
            </a:xfrm>
            <a:custGeom>
              <a:avLst/>
              <a:gdLst/>
              <a:ahLst/>
              <a:cxnLst>
                <a:cxn ang="0">
                  <a:pos x="wd2" y="hd2"/>
                </a:cxn>
                <a:cxn ang="5400000">
                  <a:pos x="wd2" y="hd2"/>
                </a:cxn>
                <a:cxn ang="10800000">
                  <a:pos x="wd2" y="hd2"/>
                </a:cxn>
                <a:cxn ang="16200000">
                  <a:pos x="wd2" y="hd2"/>
                </a:cxn>
              </a:cxnLst>
              <a:rect l="0" t="0" r="r" b="b"/>
              <a:pathLst>
                <a:path w="20009" h="21600" extrusionOk="0">
                  <a:moveTo>
                    <a:pt x="17645" y="8541"/>
                  </a:moveTo>
                  <a:cubicBezTo>
                    <a:pt x="20805" y="12835"/>
                    <a:pt x="20686" y="17565"/>
                    <a:pt x="17949" y="21600"/>
                  </a:cubicBezTo>
                  <a:cubicBezTo>
                    <a:pt x="11314" y="20336"/>
                    <a:pt x="5524" y="17352"/>
                    <a:pt x="2365" y="13059"/>
                  </a:cubicBezTo>
                  <a:cubicBezTo>
                    <a:pt x="-795" y="8763"/>
                    <a:pt x="-679" y="4035"/>
                    <a:pt x="2059" y="0"/>
                  </a:cubicBezTo>
                  <a:cubicBezTo>
                    <a:pt x="8696" y="1264"/>
                    <a:pt x="14484" y="4248"/>
                    <a:pt x="17645" y="8541"/>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31" name="Shape 1209">
              <a:extLst>
                <a:ext uri="{FF2B5EF4-FFF2-40B4-BE49-F238E27FC236}">
                  <a16:creationId xmlns:a16="http://schemas.microsoft.com/office/drawing/2014/main" id="{0F171FB7-6CF4-4153-8449-26931CB4A7D7}"/>
                </a:ext>
              </a:extLst>
            </p:cNvPr>
            <p:cNvSpPr/>
            <p:nvPr/>
          </p:nvSpPr>
          <p:spPr>
            <a:xfrm>
              <a:off x="185565" y="1113294"/>
              <a:ext cx="205040" cy="152553"/>
            </a:xfrm>
            <a:custGeom>
              <a:avLst/>
              <a:gdLst/>
              <a:ahLst/>
              <a:cxnLst>
                <a:cxn ang="0">
                  <a:pos x="wd2" y="hd2"/>
                </a:cxn>
                <a:cxn ang="5400000">
                  <a:pos x="wd2" y="hd2"/>
                </a:cxn>
                <a:cxn ang="10800000">
                  <a:pos x="wd2" y="hd2"/>
                </a:cxn>
                <a:cxn ang="16200000">
                  <a:pos x="wd2" y="hd2"/>
                </a:cxn>
              </a:cxnLst>
              <a:rect l="0" t="0" r="r" b="b"/>
              <a:pathLst>
                <a:path w="21600" h="20006" extrusionOk="0">
                  <a:moveTo>
                    <a:pt x="14191" y="16031"/>
                  </a:moveTo>
                  <a:cubicBezTo>
                    <a:pt x="9898" y="19774"/>
                    <a:pt x="4731" y="20803"/>
                    <a:pt x="0" y="19415"/>
                  </a:cubicBezTo>
                  <a:cubicBezTo>
                    <a:pt x="571" y="13407"/>
                    <a:pt x="3115" y="7718"/>
                    <a:pt x="7409" y="3974"/>
                  </a:cubicBezTo>
                  <a:cubicBezTo>
                    <a:pt x="11702" y="231"/>
                    <a:pt x="16869" y="-797"/>
                    <a:pt x="21600" y="590"/>
                  </a:cubicBezTo>
                  <a:cubicBezTo>
                    <a:pt x="21029" y="6598"/>
                    <a:pt x="18485" y="12288"/>
                    <a:pt x="14191" y="16031"/>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32" name="Shape 1210">
              <a:extLst>
                <a:ext uri="{FF2B5EF4-FFF2-40B4-BE49-F238E27FC236}">
                  <a16:creationId xmlns:a16="http://schemas.microsoft.com/office/drawing/2014/main" id="{E66F4E8E-9417-4DE5-BD45-023E62161516}"/>
                </a:ext>
              </a:extLst>
            </p:cNvPr>
            <p:cNvSpPr/>
            <p:nvPr/>
          </p:nvSpPr>
          <p:spPr>
            <a:xfrm>
              <a:off x="33739" y="1062690"/>
              <a:ext cx="152570" cy="205021"/>
            </a:xfrm>
            <a:custGeom>
              <a:avLst/>
              <a:gdLst/>
              <a:ahLst/>
              <a:cxnLst>
                <a:cxn ang="0">
                  <a:pos x="wd2" y="hd2"/>
                </a:cxn>
                <a:cxn ang="5400000">
                  <a:pos x="wd2" y="hd2"/>
                </a:cxn>
                <a:cxn ang="10800000">
                  <a:pos x="wd2" y="hd2"/>
                </a:cxn>
                <a:cxn ang="16200000">
                  <a:pos x="wd2" y="hd2"/>
                </a:cxn>
              </a:cxnLst>
              <a:rect l="0" t="0" r="r" b="b"/>
              <a:pathLst>
                <a:path w="20006" h="21600" extrusionOk="0">
                  <a:moveTo>
                    <a:pt x="16031" y="7409"/>
                  </a:moveTo>
                  <a:cubicBezTo>
                    <a:pt x="19774" y="11702"/>
                    <a:pt x="20804" y="16869"/>
                    <a:pt x="19415" y="21600"/>
                  </a:cubicBezTo>
                  <a:cubicBezTo>
                    <a:pt x="13410" y="21029"/>
                    <a:pt x="7717" y="18484"/>
                    <a:pt x="3975" y="14190"/>
                  </a:cubicBezTo>
                  <a:cubicBezTo>
                    <a:pt x="232" y="9898"/>
                    <a:pt x="-796" y="4731"/>
                    <a:pt x="591" y="0"/>
                  </a:cubicBezTo>
                  <a:cubicBezTo>
                    <a:pt x="6598" y="571"/>
                    <a:pt x="12288" y="3115"/>
                    <a:pt x="16031" y="7409"/>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33" name="Shape 1211">
              <a:extLst>
                <a:ext uri="{FF2B5EF4-FFF2-40B4-BE49-F238E27FC236}">
                  <a16:creationId xmlns:a16="http://schemas.microsoft.com/office/drawing/2014/main" id="{FA7EBCFE-1B75-4BDF-8BEB-28AC58A0E7BC}"/>
                </a:ext>
              </a:extLst>
            </p:cNvPr>
            <p:cNvSpPr/>
            <p:nvPr/>
          </p:nvSpPr>
          <p:spPr>
            <a:xfrm>
              <a:off x="168696" y="1315711"/>
              <a:ext cx="177524" cy="177507"/>
            </a:xfrm>
            <a:custGeom>
              <a:avLst/>
              <a:gdLst/>
              <a:ahLst/>
              <a:cxnLst>
                <a:cxn ang="0">
                  <a:pos x="wd2" y="hd2"/>
                </a:cxn>
                <a:cxn ang="5400000">
                  <a:pos x="wd2" y="hd2"/>
                </a:cxn>
                <a:cxn ang="10800000">
                  <a:pos x="wd2" y="hd2"/>
                </a:cxn>
                <a:cxn ang="16200000">
                  <a:pos x="wd2" y="hd2"/>
                </a:cxn>
              </a:cxnLst>
              <a:rect l="0" t="0" r="r" b="b"/>
              <a:pathLst>
                <a:path w="21042" h="21042" extrusionOk="0">
                  <a:moveTo>
                    <a:pt x="15225" y="15226"/>
                  </a:moveTo>
                  <a:cubicBezTo>
                    <a:pt x="11054" y="19397"/>
                    <a:pt x="5491" y="21322"/>
                    <a:pt x="32" y="21010"/>
                  </a:cubicBezTo>
                  <a:cubicBezTo>
                    <a:pt x="-278" y="15551"/>
                    <a:pt x="1647" y="9990"/>
                    <a:pt x="5818" y="5819"/>
                  </a:cubicBezTo>
                  <a:cubicBezTo>
                    <a:pt x="9988" y="1648"/>
                    <a:pt x="15551" y="-278"/>
                    <a:pt x="21010" y="32"/>
                  </a:cubicBezTo>
                  <a:cubicBezTo>
                    <a:pt x="21322" y="5491"/>
                    <a:pt x="19396" y="11054"/>
                    <a:pt x="15225" y="15226"/>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34" name="Shape 1212">
              <a:extLst>
                <a:ext uri="{FF2B5EF4-FFF2-40B4-BE49-F238E27FC236}">
                  <a16:creationId xmlns:a16="http://schemas.microsoft.com/office/drawing/2014/main" id="{CE17432C-4E54-435D-A4A5-423B0F937352}"/>
                </a:ext>
              </a:extLst>
            </p:cNvPr>
            <p:cNvSpPr/>
            <p:nvPr/>
          </p:nvSpPr>
          <p:spPr>
            <a:xfrm>
              <a:off x="-1" y="1315711"/>
              <a:ext cx="177530" cy="177513"/>
            </a:xfrm>
            <a:custGeom>
              <a:avLst/>
              <a:gdLst/>
              <a:ahLst/>
              <a:cxnLst>
                <a:cxn ang="0">
                  <a:pos x="wd2" y="hd2"/>
                </a:cxn>
                <a:cxn ang="5400000">
                  <a:pos x="wd2" y="hd2"/>
                </a:cxn>
                <a:cxn ang="10800000">
                  <a:pos x="wd2" y="hd2"/>
                </a:cxn>
                <a:cxn ang="16200000">
                  <a:pos x="wd2" y="hd2"/>
                </a:cxn>
              </a:cxnLst>
              <a:rect l="0" t="0" r="r" b="b"/>
              <a:pathLst>
                <a:path w="21044" h="21044" extrusionOk="0">
                  <a:moveTo>
                    <a:pt x="15226" y="5818"/>
                  </a:moveTo>
                  <a:cubicBezTo>
                    <a:pt x="19398" y="9989"/>
                    <a:pt x="21323" y="15552"/>
                    <a:pt x="21012" y="21011"/>
                  </a:cubicBezTo>
                  <a:cubicBezTo>
                    <a:pt x="15552" y="21321"/>
                    <a:pt x="9991" y="19396"/>
                    <a:pt x="5820" y="15224"/>
                  </a:cubicBezTo>
                  <a:cubicBezTo>
                    <a:pt x="1648" y="11053"/>
                    <a:pt x="-277" y="5492"/>
                    <a:pt x="33" y="32"/>
                  </a:cubicBezTo>
                  <a:cubicBezTo>
                    <a:pt x="5492" y="-279"/>
                    <a:pt x="11055" y="1646"/>
                    <a:pt x="15226" y="5818"/>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35" name="Shape 1213">
              <a:extLst>
                <a:ext uri="{FF2B5EF4-FFF2-40B4-BE49-F238E27FC236}">
                  <a16:creationId xmlns:a16="http://schemas.microsoft.com/office/drawing/2014/main" id="{854BD410-8C7F-486F-8DD5-C3807474C692}"/>
                </a:ext>
              </a:extLst>
            </p:cNvPr>
            <p:cNvSpPr/>
            <p:nvPr/>
          </p:nvSpPr>
          <p:spPr>
            <a:xfrm>
              <a:off x="202435" y="1501259"/>
              <a:ext cx="152567" cy="205013"/>
            </a:xfrm>
            <a:custGeom>
              <a:avLst/>
              <a:gdLst/>
              <a:ahLst/>
              <a:cxnLst>
                <a:cxn ang="0">
                  <a:pos x="wd2" y="hd2"/>
                </a:cxn>
                <a:cxn ang="5400000">
                  <a:pos x="wd2" y="hd2"/>
                </a:cxn>
                <a:cxn ang="10800000">
                  <a:pos x="wd2" y="hd2"/>
                </a:cxn>
                <a:cxn ang="16200000">
                  <a:pos x="wd2" y="hd2"/>
                </a:cxn>
              </a:cxnLst>
              <a:rect l="0" t="0" r="r" b="b"/>
              <a:pathLst>
                <a:path w="20006" h="21600" extrusionOk="0">
                  <a:moveTo>
                    <a:pt x="16031" y="14191"/>
                  </a:moveTo>
                  <a:cubicBezTo>
                    <a:pt x="12288" y="18485"/>
                    <a:pt x="6598" y="21031"/>
                    <a:pt x="590" y="21600"/>
                  </a:cubicBezTo>
                  <a:cubicBezTo>
                    <a:pt x="-797" y="16870"/>
                    <a:pt x="233" y="11703"/>
                    <a:pt x="3975" y="7409"/>
                  </a:cubicBezTo>
                  <a:cubicBezTo>
                    <a:pt x="7718" y="3115"/>
                    <a:pt x="13407" y="570"/>
                    <a:pt x="19416" y="0"/>
                  </a:cubicBezTo>
                  <a:cubicBezTo>
                    <a:pt x="20803" y="4731"/>
                    <a:pt x="19774" y="9897"/>
                    <a:pt x="16031" y="14191"/>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36" name="Shape 1214">
              <a:extLst>
                <a:ext uri="{FF2B5EF4-FFF2-40B4-BE49-F238E27FC236}">
                  <a16:creationId xmlns:a16="http://schemas.microsoft.com/office/drawing/2014/main" id="{E8776DD2-8BCE-4695-9149-02F27C929F06}"/>
                </a:ext>
              </a:extLst>
            </p:cNvPr>
            <p:cNvSpPr/>
            <p:nvPr/>
          </p:nvSpPr>
          <p:spPr>
            <a:xfrm>
              <a:off x="0" y="1568732"/>
              <a:ext cx="205039" cy="152557"/>
            </a:xfrm>
            <a:custGeom>
              <a:avLst/>
              <a:gdLst/>
              <a:ahLst/>
              <a:cxnLst>
                <a:cxn ang="0">
                  <a:pos x="wd2" y="hd2"/>
                </a:cxn>
                <a:cxn ang="5400000">
                  <a:pos x="wd2" y="hd2"/>
                </a:cxn>
                <a:cxn ang="10800000">
                  <a:pos x="wd2" y="hd2"/>
                </a:cxn>
                <a:cxn ang="16200000">
                  <a:pos x="wd2" y="hd2"/>
                </a:cxn>
              </a:cxnLst>
              <a:rect l="0" t="0" r="r" b="b"/>
              <a:pathLst>
                <a:path w="21600" h="20007" extrusionOk="0">
                  <a:moveTo>
                    <a:pt x="14190" y="3975"/>
                  </a:moveTo>
                  <a:cubicBezTo>
                    <a:pt x="18484" y="7718"/>
                    <a:pt x="21029" y="13407"/>
                    <a:pt x="21600" y="19416"/>
                  </a:cubicBezTo>
                  <a:cubicBezTo>
                    <a:pt x="16869" y="20803"/>
                    <a:pt x="11702" y="19775"/>
                    <a:pt x="7409" y="16031"/>
                  </a:cubicBezTo>
                  <a:cubicBezTo>
                    <a:pt x="3115" y="12288"/>
                    <a:pt x="571" y="6597"/>
                    <a:pt x="0" y="590"/>
                  </a:cubicBezTo>
                  <a:cubicBezTo>
                    <a:pt x="4731" y="-797"/>
                    <a:pt x="9897" y="231"/>
                    <a:pt x="14190" y="3975"/>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37" name="Shape 1215">
              <a:extLst>
                <a:ext uri="{FF2B5EF4-FFF2-40B4-BE49-F238E27FC236}">
                  <a16:creationId xmlns:a16="http://schemas.microsoft.com/office/drawing/2014/main" id="{9BA01E10-E6E3-42F2-9D70-2E96699731FB}"/>
                </a:ext>
              </a:extLst>
            </p:cNvPr>
            <p:cNvSpPr/>
            <p:nvPr/>
          </p:nvSpPr>
          <p:spPr>
            <a:xfrm>
              <a:off x="269913" y="1686809"/>
              <a:ext cx="133190" cy="226831"/>
            </a:xfrm>
            <a:custGeom>
              <a:avLst/>
              <a:gdLst/>
              <a:ahLst/>
              <a:cxnLst>
                <a:cxn ang="0">
                  <a:pos x="wd2" y="hd2"/>
                </a:cxn>
                <a:cxn ang="5400000">
                  <a:pos x="wd2" y="hd2"/>
                </a:cxn>
                <a:cxn ang="10800000">
                  <a:pos x="wd2" y="hd2"/>
                </a:cxn>
                <a:cxn ang="16200000">
                  <a:pos x="wd2" y="hd2"/>
                </a:cxn>
              </a:cxnLst>
              <a:rect l="0" t="0" r="r" b="b"/>
              <a:pathLst>
                <a:path w="20009" h="21600" extrusionOk="0">
                  <a:moveTo>
                    <a:pt x="17645" y="13057"/>
                  </a:moveTo>
                  <a:cubicBezTo>
                    <a:pt x="14488" y="17352"/>
                    <a:pt x="8696" y="20334"/>
                    <a:pt x="2059" y="21600"/>
                  </a:cubicBezTo>
                  <a:cubicBezTo>
                    <a:pt x="-679" y="17564"/>
                    <a:pt x="-795" y="12836"/>
                    <a:pt x="2365" y="8541"/>
                  </a:cubicBezTo>
                  <a:cubicBezTo>
                    <a:pt x="5524" y="4248"/>
                    <a:pt x="11315" y="1264"/>
                    <a:pt x="17949" y="0"/>
                  </a:cubicBezTo>
                  <a:cubicBezTo>
                    <a:pt x="20686" y="4036"/>
                    <a:pt x="20805" y="8764"/>
                    <a:pt x="17645" y="13057"/>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38" name="Shape 1216">
              <a:extLst>
                <a:ext uri="{FF2B5EF4-FFF2-40B4-BE49-F238E27FC236}">
                  <a16:creationId xmlns:a16="http://schemas.microsoft.com/office/drawing/2014/main" id="{8D07F84A-8A97-4E52-83CE-7FCADF908BAF}"/>
                </a:ext>
              </a:extLst>
            </p:cNvPr>
            <p:cNvSpPr/>
            <p:nvPr/>
          </p:nvSpPr>
          <p:spPr>
            <a:xfrm>
              <a:off x="50608" y="1804886"/>
              <a:ext cx="226844" cy="133172"/>
            </a:xfrm>
            <a:custGeom>
              <a:avLst/>
              <a:gdLst/>
              <a:ahLst/>
              <a:cxnLst>
                <a:cxn ang="0">
                  <a:pos x="wd2" y="hd2"/>
                </a:cxn>
                <a:cxn ang="5400000">
                  <a:pos x="wd2" y="hd2"/>
                </a:cxn>
                <a:cxn ang="10800000">
                  <a:pos x="wd2" y="hd2"/>
                </a:cxn>
                <a:cxn ang="16200000">
                  <a:pos x="wd2" y="hd2"/>
                </a:cxn>
              </a:cxnLst>
              <a:rect l="0" t="0" r="r" b="b"/>
              <a:pathLst>
                <a:path w="21600" h="20009" extrusionOk="0">
                  <a:moveTo>
                    <a:pt x="13058" y="2365"/>
                  </a:moveTo>
                  <a:cubicBezTo>
                    <a:pt x="17351" y="5523"/>
                    <a:pt x="20334" y="11312"/>
                    <a:pt x="21600" y="17950"/>
                  </a:cubicBezTo>
                  <a:cubicBezTo>
                    <a:pt x="17564" y="20688"/>
                    <a:pt x="12836" y="20804"/>
                    <a:pt x="8541" y="17646"/>
                  </a:cubicBezTo>
                  <a:cubicBezTo>
                    <a:pt x="4247" y="14485"/>
                    <a:pt x="1264" y="8693"/>
                    <a:pt x="0" y="2060"/>
                  </a:cubicBezTo>
                  <a:cubicBezTo>
                    <a:pt x="4035" y="-677"/>
                    <a:pt x="8764" y="-796"/>
                    <a:pt x="13058" y="2365"/>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39" name="Shape 1217">
              <a:extLst>
                <a:ext uri="{FF2B5EF4-FFF2-40B4-BE49-F238E27FC236}">
                  <a16:creationId xmlns:a16="http://schemas.microsoft.com/office/drawing/2014/main" id="{91AD628F-7F17-4788-970A-8F810ACABAAC}"/>
                </a:ext>
              </a:extLst>
            </p:cNvPr>
            <p:cNvSpPr/>
            <p:nvPr/>
          </p:nvSpPr>
          <p:spPr>
            <a:xfrm>
              <a:off x="354261" y="1872358"/>
              <a:ext cx="119909" cy="241739"/>
            </a:xfrm>
            <a:custGeom>
              <a:avLst/>
              <a:gdLst/>
              <a:ahLst/>
              <a:cxnLst>
                <a:cxn ang="0">
                  <a:pos x="wd2" y="hd2"/>
                </a:cxn>
                <a:cxn ang="5400000">
                  <a:pos x="wd2" y="hd2"/>
                </a:cxn>
                <a:cxn ang="10800000">
                  <a:pos x="wd2" y="hd2"/>
                </a:cxn>
                <a:cxn ang="16200000">
                  <a:pos x="wd2" y="hd2"/>
                </a:cxn>
              </a:cxnLst>
              <a:rect l="0" t="0" r="r" b="b"/>
              <a:pathLst>
                <a:path w="19306" h="21600" extrusionOk="0">
                  <a:moveTo>
                    <a:pt x="18380" y="12097"/>
                  </a:moveTo>
                  <a:cubicBezTo>
                    <a:pt x="16308" y="16391"/>
                    <a:pt x="11070" y="19745"/>
                    <a:pt x="4438" y="21600"/>
                  </a:cubicBezTo>
                  <a:cubicBezTo>
                    <a:pt x="364" y="18153"/>
                    <a:pt x="-1148" y="13796"/>
                    <a:pt x="926" y="9503"/>
                  </a:cubicBezTo>
                  <a:cubicBezTo>
                    <a:pt x="2999" y="5208"/>
                    <a:pt x="8235" y="1855"/>
                    <a:pt x="14869" y="0"/>
                  </a:cubicBezTo>
                  <a:cubicBezTo>
                    <a:pt x="18943" y="3446"/>
                    <a:pt x="20452" y="7804"/>
                    <a:pt x="18380" y="12097"/>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40" name="Shape 1218">
              <a:extLst>
                <a:ext uri="{FF2B5EF4-FFF2-40B4-BE49-F238E27FC236}">
                  <a16:creationId xmlns:a16="http://schemas.microsoft.com/office/drawing/2014/main" id="{06EAFD3B-7DE6-4376-A241-86B45C47AC9A}"/>
                </a:ext>
              </a:extLst>
            </p:cNvPr>
            <p:cNvSpPr/>
            <p:nvPr/>
          </p:nvSpPr>
          <p:spPr>
            <a:xfrm>
              <a:off x="151826" y="2024171"/>
              <a:ext cx="241761" cy="119907"/>
            </a:xfrm>
            <a:custGeom>
              <a:avLst/>
              <a:gdLst/>
              <a:ahLst/>
              <a:cxnLst>
                <a:cxn ang="0">
                  <a:pos x="wd2" y="hd2"/>
                </a:cxn>
                <a:cxn ang="5400000">
                  <a:pos x="wd2" y="hd2"/>
                </a:cxn>
                <a:cxn ang="10800000">
                  <a:pos x="wd2" y="hd2"/>
                </a:cxn>
                <a:cxn ang="16200000">
                  <a:pos x="wd2" y="hd2"/>
                </a:cxn>
              </a:cxnLst>
              <a:rect l="0" t="0" r="r" b="b"/>
              <a:pathLst>
                <a:path w="21600" h="19306" extrusionOk="0">
                  <a:moveTo>
                    <a:pt x="12097" y="925"/>
                  </a:moveTo>
                  <a:cubicBezTo>
                    <a:pt x="16391" y="2999"/>
                    <a:pt x="19745" y="8235"/>
                    <a:pt x="21600" y="14868"/>
                  </a:cubicBezTo>
                  <a:cubicBezTo>
                    <a:pt x="18154" y="18942"/>
                    <a:pt x="13796" y="20454"/>
                    <a:pt x="9502" y="18380"/>
                  </a:cubicBezTo>
                  <a:cubicBezTo>
                    <a:pt x="5208" y="16306"/>
                    <a:pt x="1854" y="11070"/>
                    <a:pt x="0" y="4437"/>
                  </a:cubicBezTo>
                  <a:cubicBezTo>
                    <a:pt x="3446" y="363"/>
                    <a:pt x="7803" y="-1146"/>
                    <a:pt x="12097" y="925"/>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41" name="Shape 1219">
              <a:extLst>
                <a:ext uri="{FF2B5EF4-FFF2-40B4-BE49-F238E27FC236}">
                  <a16:creationId xmlns:a16="http://schemas.microsoft.com/office/drawing/2014/main" id="{2751F8E4-9C5D-42B3-AFBA-26F26BA56DC9}"/>
                </a:ext>
              </a:extLst>
            </p:cNvPr>
            <p:cNvSpPr/>
            <p:nvPr/>
          </p:nvSpPr>
          <p:spPr>
            <a:xfrm>
              <a:off x="489218" y="2041041"/>
              <a:ext cx="113096" cy="249299"/>
            </a:xfrm>
            <a:custGeom>
              <a:avLst/>
              <a:gdLst/>
              <a:ahLst/>
              <a:cxnLst>
                <a:cxn ang="0">
                  <a:pos x="wd2" y="hd2"/>
                </a:cxn>
                <a:cxn ang="5400000">
                  <a:pos x="wd2" y="hd2"/>
                </a:cxn>
                <a:cxn ang="10800000">
                  <a:pos x="wd2" y="hd2"/>
                </a:cxn>
                <a:cxn ang="16200000">
                  <a:pos x="wd2" y="hd2"/>
                </a:cxn>
              </a:cxnLst>
              <a:rect l="0" t="0" r="r" b="b"/>
              <a:pathLst>
                <a:path w="20275" h="21600" extrusionOk="0">
                  <a:moveTo>
                    <a:pt x="20159" y="11224"/>
                  </a:moveTo>
                  <a:cubicBezTo>
                    <a:pt x="19381" y="15518"/>
                    <a:pt x="14809" y="19211"/>
                    <a:pt x="8183" y="21600"/>
                  </a:cubicBezTo>
                  <a:cubicBezTo>
                    <a:pt x="2515" y="18691"/>
                    <a:pt x="-664" y="14672"/>
                    <a:pt x="117" y="10376"/>
                  </a:cubicBezTo>
                  <a:cubicBezTo>
                    <a:pt x="894" y="6083"/>
                    <a:pt x="5467" y="2391"/>
                    <a:pt x="12093" y="0"/>
                  </a:cubicBezTo>
                  <a:cubicBezTo>
                    <a:pt x="17761" y="2910"/>
                    <a:pt x="20936" y="6931"/>
                    <a:pt x="20159" y="11224"/>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42" name="Shape 1220">
              <a:extLst>
                <a:ext uri="{FF2B5EF4-FFF2-40B4-BE49-F238E27FC236}">
                  <a16:creationId xmlns:a16="http://schemas.microsoft.com/office/drawing/2014/main" id="{A1780FC0-9204-4354-A24F-4E639A8E6B11}"/>
                </a:ext>
              </a:extLst>
            </p:cNvPr>
            <p:cNvSpPr/>
            <p:nvPr/>
          </p:nvSpPr>
          <p:spPr>
            <a:xfrm>
              <a:off x="269913" y="2226589"/>
              <a:ext cx="249331" cy="113098"/>
            </a:xfrm>
            <a:custGeom>
              <a:avLst/>
              <a:gdLst/>
              <a:ahLst/>
              <a:cxnLst>
                <a:cxn ang="0">
                  <a:pos x="wd2" y="hd2"/>
                </a:cxn>
                <a:cxn ang="5400000">
                  <a:pos x="wd2" y="hd2"/>
                </a:cxn>
                <a:cxn ang="10800000">
                  <a:pos x="wd2" y="hd2"/>
                </a:cxn>
                <a:cxn ang="16200000">
                  <a:pos x="wd2" y="hd2"/>
                </a:cxn>
              </a:cxnLst>
              <a:rect l="0" t="0" r="r" b="b"/>
              <a:pathLst>
                <a:path w="21600" h="20276" extrusionOk="0">
                  <a:moveTo>
                    <a:pt x="11224" y="117"/>
                  </a:moveTo>
                  <a:cubicBezTo>
                    <a:pt x="15517" y="893"/>
                    <a:pt x="19210" y="5465"/>
                    <a:pt x="21600" y="12092"/>
                  </a:cubicBezTo>
                  <a:cubicBezTo>
                    <a:pt x="18690" y="17759"/>
                    <a:pt x="14671" y="20937"/>
                    <a:pt x="10376" y="20160"/>
                  </a:cubicBezTo>
                  <a:cubicBezTo>
                    <a:pt x="6082" y="19381"/>
                    <a:pt x="2391" y="14809"/>
                    <a:pt x="0" y="8182"/>
                  </a:cubicBezTo>
                  <a:cubicBezTo>
                    <a:pt x="2909" y="2515"/>
                    <a:pt x="6930" y="-663"/>
                    <a:pt x="11224" y="117"/>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43" name="Shape 1221">
              <a:extLst>
                <a:ext uri="{FF2B5EF4-FFF2-40B4-BE49-F238E27FC236}">
                  <a16:creationId xmlns:a16="http://schemas.microsoft.com/office/drawing/2014/main" id="{5875DC08-C7CF-4AFF-89B3-AC132E0DE40F}"/>
                </a:ext>
              </a:extLst>
            </p:cNvPr>
            <p:cNvSpPr/>
            <p:nvPr/>
          </p:nvSpPr>
          <p:spPr>
            <a:xfrm>
              <a:off x="624176" y="2192852"/>
              <a:ext cx="113106" cy="249299"/>
            </a:xfrm>
            <a:custGeom>
              <a:avLst/>
              <a:gdLst/>
              <a:ahLst/>
              <a:cxnLst>
                <a:cxn ang="0">
                  <a:pos x="wd2" y="hd2"/>
                </a:cxn>
                <a:cxn ang="5400000">
                  <a:pos x="wd2" y="hd2"/>
                </a:cxn>
                <a:cxn ang="10800000">
                  <a:pos x="wd2" y="hd2"/>
                </a:cxn>
                <a:cxn ang="16200000">
                  <a:pos x="wd2" y="hd2"/>
                </a:cxn>
              </a:cxnLst>
              <a:rect l="0" t="0" r="r" b="b"/>
              <a:pathLst>
                <a:path w="20277" h="21600" extrusionOk="0">
                  <a:moveTo>
                    <a:pt x="20161" y="10376"/>
                  </a:moveTo>
                  <a:cubicBezTo>
                    <a:pt x="20938" y="14671"/>
                    <a:pt x="17763" y="18691"/>
                    <a:pt x="12095" y="21600"/>
                  </a:cubicBezTo>
                  <a:cubicBezTo>
                    <a:pt x="5465" y="19209"/>
                    <a:pt x="896" y="15518"/>
                    <a:pt x="116" y="11224"/>
                  </a:cubicBezTo>
                  <a:cubicBezTo>
                    <a:pt x="-662" y="6931"/>
                    <a:pt x="2517" y="2910"/>
                    <a:pt x="8185" y="0"/>
                  </a:cubicBezTo>
                  <a:cubicBezTo>
                    <a:pt x="14811" y="2389"/>
                    <a:pt x="19383" y="6083"/>
                    <a:pt x="20161" y="10376"/>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44" name="Shape 1222">
              <a:extLst>
                <a:ext uri="{FF2B5EF4-FFF2-40B4-BE49-F238E27FC236}">
                  <a16:creationId xmlns:a16="http://schemas.microsoft.com/office/drawing/2014/main" id="{E375A208-4BA1-476E-9CAB-244652031BD3}"/>
                </a:ext>
              </a:extLst>
            </p:cNvPr>
            <p:cNvSpPr/>
            <p:nvPr/>
          </p:nvSpPr>
          <p:spPr>
            <a:xfrm>
              <a:off x="438610" y="2395270"/>
              <a:ext cx="249330" cy="113093"/>
            </a:xfrm>
            <a:custGeom>
              <a:avLst/>
              <a:gdLst/>
              <a:ahLst/>
              <a:cxnLst>
                <a:cxn ang="0">
                  <a:pos x="wd2" y="hd2"/>
                </a:cxn>
                <a:cxn ang="5400000">
                  <a:pos x="wd2" y="hd2"/>
                </a:cxn>
                <a:cxn ang="10800000">
                  <a:pos x="wd2" y="hd2"/>
                </a:cxn>
                <a:cxn ang="16200000">
                  <a:pos x="wd2" y="hd2"/>
                </a:cxn>
              </a:cxnLst>
              <a:rect l="0" t="0" r="r" b="b"/>
              <a:pathLst>
                <a:path w="21600" h="20278" extrusionOk="0">
                  <a:moveTo>
                    <a:pt x="10376" y="116"/>
                  </a:moveTo>
                  <a:cubicBezTo>
                    <a:pt x="14670" y="-661"/>
                    <a:pt x="18691" y="2514"/>
                    <a:pt x="21600" y="8182"/>
                  </a:cubicBezTo>
                  <a:cubicBezTo>
                    <a:pt x="19209" y="14810"/>
                    <a:pt x="15518" y="19382"/>
                    <a:pt x="11224" y="20162"/>
                  </a:cubicBezTo>
                  <a:cubicBezTo>
                    <a:pt x="6929" y="20939"/>
                    <a:pt x="2910" y="17761"/>
                    <a:pt x="0" y="12093"/>
                  </a:cubicBezTo>
                  <a:cubicBezTo>
                    <a:pt x="2389" y="5465"/>
                    <a:pt x="6083" y="893"/>
                    <a:pt x="10376" y="116"/>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45" name="Shape 1223">
              <a:extLst>
                <a:ext uri="{FF2B5EF4-FFF2-40B4-BE49-F238E27FC236}">
                  <a16:creationId xmlns:a16="http://schemas.microsoft.com/office/drawing/2014/main" id="{63B0D1DE-9057-44B1-B3E5-BE1043A01127}"/>
                </a:ext>
              </a:extLst>
            </p:cNvPr>
            <p:cNvSpPr/>
            <p:nvPr/>
          </p:nvSpPr>
          <p:spPr>
            <a:xfrm>
              <a:off x="792872" y="2310928"/>
              <a:ext cx="119908" cy="241755"/>
            </a:xfrm>
            <a:custGeom>
              <a:avLst/>
              <a:gdLst/>
              <a:ahLst/>
              <a:cxnLst>
                <a:cxn ang="0">
                  <a:pos x="wd2" y="hd2"/>
                </a:cxn>
                <a:cxn ang="5400000">
                  <a:pos x="wd2" y="hd2"/>
                </a:cxn>
                <a:cxn ang="10800000">
                  <a:pos x="wd2" y="hd2"/>
                </a:cxn>
                <a:cxn ang="16200000">
                  <a:pos x="wd2" y="hd2"/>
                </a:cxn>
              </a:cxnLst>
              <a:rect l="0" t="0" r="r" b="b"/>
              <a:pathLst>
                <a:path w="19304" h="21600" extrusionOk="0">
                  <a:moveTo>
                    <a:pt x="18378" y="9502"/>
                  </a:moveTo>
                  <a:cubicBezTo>
                    <a:pt x="20451" y="13797"/>
                    <a:pt x="18941" y="18153"/>
                    <a:pt x="14867" y="21600"/>
                  </a:cubicBezTo>
                  <a:cubicBezTo>
                    <a:pt x="8235" y="19744"/>
                    <a:pt x="2998" y="16391"/>
                    <a:pt x="926" y="12098"/>
                  </a:cubicBezTo>
                  <a:cubicBezTo>
                    <a:pt x="-1149" y="7803"/>
                    <a:pt x="364" y="3447"/>
                    <a:pt x="4438" y="0"/>
                  </a:cubicBezTo>
                  <a:cubicBezTo>
                    <a:pt x="11070" y="1856"/>
                    <a:pt x="16306" y="5209"/>
                    <a:pt x="18378" y="9502"/>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46" name="Shape 1224">
              <a:extLst>
                <a:ext uri="{FF2B5EF4-FFF2-40B4-BE49-F238E27FC236}">
                  <a16:creationId xmlns:a16="http://schemas.microsoft.com/office/drawing/2014/main" id="{425D05DB-C578-4453-BB58-73B041F9FD8A}"/>
                </a:ext>
              </a:extLst>
            </p:cNvPr>
            <p:cNvSpPr/>
            <p:nvPr/>
          </p:nvSpPr>
          <p:spPr>
            <a:xfrm>
              <a:off x="641045" y="2530213"/>
              <a:ext cx="241761" cy="119897"/>
            </a:xfrm>
            <a:custGeom>
              <a:avLst/>
              <a:gdLst/>
              <a:ahLst/>
              <a:cxnLst>
                <a:cxn ang="0">
                  <a:pos x="wd2" y="hd2"/>
                </a:cxn>
                <a:cxn ang="5400000">
                  <a:pos x="wd2" y="hd2"/>
                </a:cxn>
                <a:cxn ang="10800000">
                  <a:pos x="wd2" y="hd2"/>
                </a:cxn>
                <a:cxn ang="16200000">
                  <a:pos x="wd2" y="hd2"/>
                </a:cxn>
              </a:cxnLst>
              <a:rect l="0" t="0" r="r" b="b"/>
              <a:pathLst>
                <a:path w="21600" h="19304" extrusionOk="0">
                  <a:moveTo>
                    <a:pt x="9503" y="925"/>
                  </a:moveTo>
                  <a:cubicBezTo>
                    <a:pt x="13797" y="-1146"/>
                    <a:pt x="18154" y="363"/>
                    <a:pt x="21600" y="4437"/>
                  </a:cubicBezTo>
                  <a:cubicBezTo>
                    <a:pt x="19746" y="11070"/>
                    <a:pt x="16392" y="16306"/>
                    <a:pt x="12098" y="18377"/>
                  </a:cubicBezTo>
                  <a:cubicBezTo>
                    <a:pt x="7804" y="20454"/>
                    <a:pt x="3446" y="18940"/>
                    <a:pt x="0" y="14866"/>
                  </a:cubicBezTo>
                  <a:cubicBezTo>
                    <a:pt x="1855" y="8235"/>
                    <a:pt x="5209" y="3002"/>
                    <a:pt x="9503" y="925"/>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47" name="Shape 1225">
              <a:extLst>
                <a:ext uri="{FF2B5EF4-FFF2-40B4-BE49-F238E27FC236}">
                  <a16:creationId xmlns:a16="http://schemas.microsoft.com/office/drawing/2014/main" id="{AFA43C1A-C934-4B17-AA26-12C43F3AE90C}"/>
                </a:ext>
              </a:extLst>
            </p:cNvPr>
            <p:cNvSpPr/>
            <p:nvPr/>
          </p:nvSpPr>
          <p:spPr>
            <a:xfrm>
              <a:off x="978437" y="2412139"/>
              <a:ext cx="133190" cy="226831"/>
            </a:xfrm>
            <a:custGeom>
              <a:avLst/>
              <a:gdLst/>
              <a:ahLst/>
              <a:cxnLst>
                <a:cxn ang="0">
                  <a:pos x="wd2" y="hd2"/>
                </a:cxn>
                <a:cxn ang="5400000">
                  <a:pos x="wd2" y="hd2"/>
                </a:cxn>
                <a:cxn ang="10800000">
                  <a:pos x="wd2" y="hd2"/>
                </a:cxn>
                <a:cxn ang="16200000">
                  <a:pos x="wd2" y="hd2"/>
                </a:cxn>
              </a:cxnLst>
              <a:rect l="0" t="0" r="r" b="b"/>
              <a:pathLst>
                <a:path w="20008" h="21600" extrusionOk="0">
                  <a:moveTo>
                    <a:pt x="17645" y="8543"/>
                  </a:moveTo>
                  <a:cubicBezTo>
                    <a:pt x="20805" y="12836"/>
                    <a:pt x="20685" y="17564"/>
                    <a:pt x="17948" y="21600"/>
                  </a:cubicBezTo>
                  <a:cubicBezTo>
                    <a:pt x="11314" y="20336"/>
                    <a:pt x="5523" y="17352"/>
                    <a:pt x="2365" y="13059"/>
                  </a:cubicBezTo>
                  <a:cubicBezTo>
                    <a:pt x="-795" y="8764"/>
                    <a:pt x="-677" y="4036"/>
                    <a:pt x="2060" y="0"/>
                  </a:cubicBezTo>
                  <a:cubicBezTo>
                    <a:pt x="8696" y="1266"/>
                    <a:pt x="14484" y="4248"/>
                    <a:pt x="17645" y="8543"/>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48" name="Shape 1226">
              <a:extLst>
                <a:ext uri="{FF2B5EF4-FFF2-40B4-BE49-F238E27FC236}">
                  <a16:creationId xmlns:a16="http://schemas.microsoft.com/office/drawing/2014/main" id="{D9356E6C-F1ED-4A86-A043-19D723E76B4B}"/>
                </a:ext>
              </a:extLst>
            </p:cNvPr>
            <p:cNvSpPr/>
            <p:nvPr/>
          </p:nvSpPr>
          <p:spPr>
            <a:xfrm>
              <a:off x="877220" y="2614555"/>
              <a:ext cx="226827" cy="133188"/>
            </a:xfrm>
            <a:custGeom>
              <a:avLst/>
              <a:gdLst/>
              <a:ahLst/>
              <a:cxnLst>
                <a:cxn ang="0">
                  <a:pos x="wd2" y="hd2"/>
                </a:cxn>
                <a:cxn ang="5400000">
                  <a:pos x="wd2" y="hd2"/>
                </a:cxn>
                <a:cxn ang="10800000">
                  <a:pos x="wd2" y="hd2"/>
                </a:cxn>
                <a:cxn ang="16200000">
                  <a:pos x="wd2" y="hd2"/>
                </a:cxn>
              </a:cxnLst>
              <a:rect l="0" t="0" r="r" b="b"/>
              <a:pathLst>
                <a:path w="21600" h="20010" extrusionOk="0">
                  <a:moveTo>
                    <a:pt x="8541" y="2364"/>
                  </a:moveTo>
                  <a:cubicBezTo>
                    <a:pt x="12835" y="-796"/>
                    <a:pt x="17565" y="-677"/>
                    <a:pt x="21600" y="2060"/>
                  </a:cubicBezTo>
                  <a:cubicBezTo>
                    <a:pt x="20336" y="8695"/>
                    <a:pt x="17352" y="14486"/>
                    <a:pt x="13059" y="17646"/>
                  </a:cubicBezTo>
                  <a:cubicBezTo>
                    <a:pt x="8763" y="20804"/>
                    <a:pt x="4036" y="20688"/>
                    <a:pt x="0" y="17951"/>
                  </a:cubicBezTo>
                  <a:cubicBezTo>
                    <a:pt x="1264" y="11313"/>
                    <a:pt x="4248" y="5522"/>
                    <a:pt x="8541" y="2364"/>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49" name="Shape 1227">
              <a:extLst>
                <a:ext uri="{FF2B5EF4-FFF2-40B4-BE49-F238E27FC236}">
                  <a16:creationId xmlns:a16="http://schemas.microsoft.com/office/drawing/2014/main" id="{55B885BA-1B47-4243-95C3-940EDF28367F}"/>
                </a:ext>
              </a:extLst>
            </p:cNvPr>
            <p:cNvSpPr/>
            <p:nvPr/>
          </p:nvSpPr>
          <p:spPr>
            <a:xfrm>
              <a:off x="1130264" y="50604"/>
              <a:ext cx="235196" cy="125751"/>
            </a:xfrm>
            <a:custGeom>
              <a:avLst/>
              <a:gdLst/>
              <a:ahLst/>
              <a:cxnLst>
                <a:cxn ang="0">
                  <a:pos x="wd2" y="hd2"/>
                </a:cxn>
                <a:cxn ang="5400000">
                  <a:pos x="wd2" y="hd2"/>
                </a:cxn>
                <a:cxn ang="10800000">
                  <a:pos x="wd2" y="hd2"/>
                </a:cxn>
                <a:cxn ang="16200000">
                  <a:pos x="wd2" y="hd2"/>
                </a:cxn>
              </a:cxnLst>
              <a:rect l="0" t="0" r="r" b="b"/>
              <a:pathLst>
                <a:path w="21600" h="19473" extrusionOk="0">
                  <a:moveTo>
                    <a:pt x="12563" y="17902"/>
                  </a:moveTo>
                  <a:cubicBezTo>
                    <a:pt x="8268" y="20538"/>
                    <a:pt x="3732" y="19746"/>
                    <a:pt x="0" y="16366"/>
                  </a:cubicBezTo>
                  <a:cubicBezTo>
                    <a:pt x="1569" y="9728"/>
                    <a:pt x="4744" y="4207"/>
                    <a:pt x="9039" y="1571"/>
                  </a:cubicBezTo>
                  <a:cubicBezTo>
                    <a:pt x="13332" y="-1062"/>
                    <a:pt x="17869" y="-274"/>
                    <a:pt x="21600" y="3109"/>
                  </a:cubicBezTo>
                  <a:cubicBezTo>
                    <a:pt x="20030" y="9744"/>
                    <a:pt x="16858" y="15266"/>
                    <a:pt x="12563" y="17902"/>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50" name="Shape 1228">
              <a:extLst>
                <a:ext uri="{FF2B5EF4-FFF2-40B4-BE49-F238E27FC236}">
                  <a16:creationId xmlns:a16="http://schemas.microsoft.com/office/drawing/2014/main" id="{E18D2BAA-0983-4D41-A914-D65077FBADE1}"/>
                </a:ext>
              </a:extLst>
            </p:cNvPr>
            <p:cNvSpPr/>
            <p:nvPr/>
          </p:nvSpPr>
          <p:spPr>
            <a:xfrm>
              <a:off x="151826" y="118076"/>
              <a:ext cx="1615861" cy="2895861"/>
            </a:xfrm>
            <a:custGeom>
              <a:avLst/>
              <a:gdLst/>
              <a:ahLst/>
              <a:cxnLst>
                <a:cxn ang="0">
                  <a:pos x="wd2" y="hd2"/>
                </a:cxn>
                <a:cxn ang="5400000">
                  <a:pos x="wd2" y="hd2"/>
                </a:cxn>
                <a:cxn ang="10800000">
                  <a:pos x="wd2" y="hd2"/>
                </a:cxn>
                <a:cxn ang="16200000">
                  <a:pos x="wd2" y="hd2"/>
                </a:cxn>
              </a:cxnLst>
              <a:rect l="0" t="0" r="r" b="b"/>
              <a:pathLst>
                <a:path w="21600" h="21600" extrusionOk="0">
                  <a:moveTo>
                    <a:pt x="20507" y="21600"/>
                  </a:moveTo>
                  <a:cubicBezTo>
                    <a:pt x="17450" y="19913"/>
                    <a:pt x="14609" y="19247"/>
                    <a:pt x="12507" y="18850"/>
                  </a:cubicBezTo>
                  <a:cubicBezTo>
                    <a:pt x="12305" y="18812"/>
                    <a:pt x="12117" y="18776"/>
                    <a:pt x="11946" y="18743"/>
                  </a:cubicBezTo>
                  <a:cubicBezTo>
                    <a:pt x="4801" y="17347"/>
                    <a:pt x="0" y="13658"/>
                    <a:pt x="0" y="9561"/>
                  </a:cubicBezTo>
                  <a:cubicBezTo>
                    <a:pt x="0" y="4952"/>
                    <a:pt x="6072" y="931"/>
                    <a:pt x="14439" y="0"/>
                  </a:cubicBezTo>
                  <a:lnTo>
                    <a:pt x="14492" y="149"/>
                  </a:lnTo>
                  <a:cubicBezTo>
                    <a:pt x="6252" y="1065"/>
                    <a:pt x="272" y="5024"/>
                    <a:pt x="272" y="9561"/>
                  </a:cubicBezTo>
                  <a:cubicBezTo>
                    <a:pt x="272" y="13593"/>
                    <a:pt x="4999" y="17226"/>
                    <a:pt x="12035" y="18600"/>
                  </a:cubicBezTo>
                  <a:cubicBezTo>
                    <a:pt x="12206" y="18633"/>
                    <a:pt x="12393" y="18668"/>
                    <a:pt x="12594" y="18706"/>
                  </a:cubicBezTo>
                  <a:cubicBezTo>
                    <a:pt x="14718" y="19108"/>
                    <a:pt x="18499" y="19780"/>
                    <a:pt x="21600" y="21492"/>
                  </a:cubicBezTo>
                  <a:cubicBezTo>
                    <a:pt x="21600" y="21492"/>
                    <a:pt x="20507" y="21600"/>
                    <a:pt x="20507" y="21600"/>
                  </a:cubicBezTo>
                  <a:close/>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51" name="Shape 1229">
              <a:extLst>
                <a:ext uri="{FF2B5EF4-FFF2-40B4-BE49-F238E27FC236}">
                  <a16:creationId xmlns:a16="http://schemas.microsoft.com/office/drawing/2014/main" id="{36FC1F83-9E7D-42F8-A4BD-009459ED1DF1}"/>
                </a:ext>
              </a:extLst>
            </p:cNvPr>
            <p:cNvSpPr/>
            <p:nvPr/>
          </p:nvSpPr>
          <p:spPr>
            <a:xfrm>
              <a:off x="1855659" y="219285"/>
              <a:ext cx="226834" cy="133177"/>
            </a:xfrm>
            <a:custGeom>
              <a:avLst/>
              <a:gdLst/>
              <a:ahLst/>
              <a:cxnLst>
                <a:cxn ang="0">
                  <a:pos x="wd2" y="hd2"/>
                </a:cxn>
                <a:cxn ang="5400000">
                  <a:pos x="wd2" y="hd2"/>
                </a:cxn>
                <a:cxn ang="10800000">
                  <a:pos x="wd2" y="hd2"/>
                </a:cxn>
                <a:cxn ang="16200000">
                  <a:pos x="wd2" y="hd2"/>
                </a:cxn>
              </a:cxnLst>
              <a:rect l="0" t="0" r="r" b="b"/>
              <a:pathLst>
                <a:path w="21600" h="20009" extrusionOk="0">
                  <a:moveTo>
                    <a:pt x="13058" y="17645"/>
                  </a:moveTo>
                  <a:cubicBezTo>
                    <a:pt x="17353" y="14488"/>
                    <a:pt x="20336" y="8696"/>
                    <a:pt x="21600" y="2059"/>
                  </a:cubicBezTo>
                  <a:cubicBezTo>
                    <a:pt x="17564" y="-679"/>
                    <a:pt x="12837" y="-795"/>
                    <a:pt x="8541" y="2365"/>
                  </a:cubicBezTo>
                  <a:cubicBezTo>
                    <a:pt x="4247" y="5524"/>
                    <a:pt x="1264" y="11314"/>
                    <a:pt x="0" y="17949"/>
                  </a:cubicBezTo>
                  <a:cubicBezTo>
                    <a:pt x="4036" y="20686"/>
                    <a:pt x="8765" y="20805"/>
                    <a:pt x="13058" y="17645"/>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52" name="Shape 1230">
              <a:extLst>
                <a:ext uri="{FF2B5EF4-FFF2-40B4-BE49-F238E27FC236}">
                  <a16:creationId xmlns:a16="http://schemas.microsoft.com/office/drawing/2014/main" id="{6A56B027-A1E0-4DA4-9859-BB530448D98A}"/>
                </a:ext>
              </a:extLst>
            </p:cNvPr>
            <p:cNvSpPr/>
            <p:nvPr/>
          </p:nvSpPr>
          <p:spPr>
            <a:xfrm>
              <a:off x="1956875" y="0"/>
              <a:ext cx="133188" cy="226806"/>
            </a:xfrm>
            <a:custGeom>
              <a:avLst/>
              <a:gdLst/>
              <a:ahLst/>
              <a:cxnLst>
                <a:cxn ang="0">
                  <a:pos x="wd2" y="hd2"/>
                </a:cxn>
                <a:cxn ang="5400000">
                  <a:pos x="wd2" y="hd2"/>
                </a:cxn>
                <a:cxn ang="10800000">
                  <a:pos x="wd2" y="hd2"/>
                </a:cxn>
                <a:cxn ang="16200000">
                  <a:pos x="wd2" y="hd2"/>
                </a:cxn>
              </a:cxnLst>
              <a:rect l="0" t="0" r="r" b="b"/>
              <a:pathLst>
                <a:path w="20009" h="21600" extrusionOk="0">
                  <a:moveTo>
                    <a:pt x="2363" y="13059"/>
                  </a:moveTo>
                  <a:cubicBezTo>
                    <a:pt x="5524" y="17352"/>
                    <a:pt x="11313" y="20336"/>
                    <a:pt x="17949" y="21600"/>
                  </a:cubicBezTo>
                  <a:cubicBezTo>
                    <a:pt x="20687" y="17564"/>
                    <a:pt x="20803" y="12837"/>
                    <a:pt x="17644" y="8541"/>
                  </a:cubicBezTo>
                  <a:cubicBezTo>
                    <a:pt x="14486" y="4248"/>
                    <a:pt x="8694" y="1264"/>
                    <a:pt x="2059" y="0"/>
                  </a:cubicBezTo>
                  <a:cubicBezTo>
                    <a:pt x="-677" y="4035"/>
                    <a:pt x="-797" y="8765"/>
                    <a:pt x="2363" y="13059"/>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53" name="Shape 1231">
              <a:extLst>
                <a:ext uri="{FF2B5EF4-FFF2-40B4-BE49-F238E27FC236}">
                  <a16:creationId xmlns:a16="http://schemas.microsoft.com/office/drawing/2014/main" id="{2FA0F1E6-A61A-40DC-A33B-1D6E618C2C50}"/>
                </a:ext>
              </a:extLst>
            </p:cNvPr>
            <p:cNvSpPr/>
            <p:nvPr/>
          </p:nvSpPr>
          <p:spPr>
            <a:xfrm>
              <a:off x="2024355" y="303625"/>
              <a:ext cx="241776" cy="119898"/>
            </a:xfrm>
            <a:custGeom>
              <a:avLst/>
              <a:gdLst/>
              <a:ahLst/>
              <a:cxnLst>
                <a:cxn ang="0">
                  <a:pos x="wd2" y="hd2"/>
                </a:cxn>
                <a:cxn ang="5400000">
                  <a:pos x="wd2" y="hd2"/>
                </a:cxn>
                <a:cxn ang="10800000">
                  <a:pos x="wd2" y="hd2"/>
                </a:cxn>
                <a:cxn ang="16200000">
                  <a:pos x="wd2" y="hd2"/>
                </a:cxn>
              </a:cxnLst>
              <a:rect l="0" t="0" r="r" b="b"/>
              <a:pathLst>
                <a:path w="21600" h="19306" extrusionOk="0">
                  <a:moveTo>
                    <a:pt x="12097" y="18380"/>
                  </a:moveTo>
                  <a:cubicBezTo>
                    <a:pt x="16391" y="16308"/>
                    <a:pt x="19745" y="11072"/>
                    <a:pt x="21600" y="4438"/>
                  </a:cubicBezTo>
                  <a:cubicBezTo>
                    <a:pt x="18153" y="364"/>
                    <a:pt x="13796" y="-1148"/>
                    <a:pt x="9503" y="926"/>
                  </a:cubicBezTo>
                  <a:cubicBezTo>
                    <a:pt x="5209" y="2999"/>
                    <a:pt x="1855" y="8235"/>
                    <a:pt x="0" y="14869"/>
                  </a:cubicBezTo>
                  <a:cubicBezTo>
                    <a:pt x="3447" y="18943"/>
                    <a:pt x="7804" y="20452"/>
                    <a:pt x="12097" y="18380"/>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54" name="Shape 1232">
              <a:extLst>
                <a:ext uri="{FF2B5EF4-FFF2-40B4-BE49-F238E27FC236}">
                  <a16:creationId xmlns:a16="http://schemas.microsoft.com/office/drawing/2014/main" id="{DBA3B9B6-61A4-4E8E-B764-22AB9EED2A22}"/>
                </a:ext>
              </a:extLst>
            </p:cNvPr>
            <p:cNvSpPr/>
            <p:nvPr/>
          </p:nvSpPr>
          <p:spPr>
            <a:xfrm>
              <a:off x="2176179" y="101208"/>
              <a:ext cx="119908" cy="241739"/>
            </a:xfrm>
            <a:custGeom>
              <a:avLst/>
              <a:gdLst/>
              <a:ahLst/>
              <a:cxnLst>
                <a:cxn ang="0">
                  <a:pos x="wd2" y="hd2"/>
                </a:cxn>
                <a:cxn ang="5400000">
                  <a:pos x="wd2" y="hd2"/>
                </a:cxn>
                <a:cxn ang="10800000">
                  <a:pos x="wd2" y="hd2"/>
                </a:cxn>
                <a:cxn ang="16200000">
                  <a:pos x="wd2" y="hd2"/>
                </a:cxn>
              </a:cxnLst>
              <a:rect l="0" t="0" r="r" b="b"/>
              <a:pathLst>
                <a:path w="19304" h="21600" extrusionOk="0">
                  <a:moveTo>
                    <a:pt x="926" y="12097"/>
                  </a:moveTo>
                  <a:cubicBezTo>
                    <a:pt x="2999" y="16391"/>
                    <a:pt x="8235" y="19745"/>
                    <a:pt x="14867" y="21600"/>
                  </a:cubicBezTo>
                  <a:cubicBezTo>
                    <a:pt x="18941" y="18154"/>
                    <a:pt x="20451" y="13796"/>
                    <a:pt x="18378" y="9502"/>
                  </a:cubicBezTo>
                  <a:cubicBezTo>
                    <a:pt x="16307" y="5208"/>
                    <a:pt x="11070" y="1855"/>
                    <a:pt x="4438" y="0"/>
                  </a:cubicBezTo>
                  <a:cubicBezTo>
                    <a:pt x="364" y="3446"/>
                    <a:pt x="-1149" y="7803"/>
                    <a:pt x="926" y="12097"/>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55" name="Shape 1233">
              <a:extLst>
                <a:ext uri="{FF2B5EF4-FFF2-40B4-BE49-F238E27FC236}">
                  <a16:creationId xmlns:a16="http://schemas.microsoft.com/office/drawing/2014/main" id="{B983DB53-90AB-47B9-AA04-13427DB34AF5}"/>
                </a:ext>
              </a:extLst>
            </p:cNvPr>
            <p:cNvSpPr/>
            <p:nvPr/>
          </p:nvSpPr>
          <p:spPr>
            <a:xfrm>
              <a:off x="2193049" y="438570"/>
              <a:ext cx="249331" cy="113090"/>
            </a:xfrm>
            <a:custGeom>
              <a:avLst/>
              <a:gdLst/>
              <a:ahLst/>
              <a:cxnLst>
                <a:cxn ang="0">
                  <a:pos x="wd2" y="hd2"/>
                </a:cxn>
                <a:cxn ang="5400000">
                  <a:pos x="wd2" y="hd2"/>
                </a:cxn>
                <a:cxn ang="10800000">
                  <a:pos x="wd2" y="hd2"/>
                </a:cxn>
                <a:cxn ang="16200000">
                  <a:pos x="wd2" y="hd2"/>
                </a:cxn>
              </a:cxnLst>
              <a:rect l="0" t="0" r="r" b="b"/>
              <a:pathLst>
                <a:path w="21600" h="20280" extrusionOk="0">
                  <a:moveTo>
                    <a:pt x="11224" y="20164"/>
                  </a:moveTo>
                  <a:cubicBezTo>
                    <a:pt x="15518" y="19387"/>
                    <a:pt x="19211" y="14813"/>
                    <a:pt x="21600" y="8185"/>
                  </a:cubicBezTo>
                  <a:cubicBezTo>
                    <a:pt x="18691" y="2517"/>
                    <a:pt x="14672" y="-659"/>
                    <a:pt x="10376" y="115"/>
                  </a:cubicBezTo>
                  <a:cubicBezTo>
                    <a:pt x="6083" y="895"/>
                    <a:pt x="2391" y="5466"/>
                    <a:pt x="0" y="12097"/>
                  </a:cubicBezTo>
                  <a:cubicBezTo>
                    <a:pt x="2909" y="17765"/>
                    <a:pt x="6930" y="20941"/>
                    <a:pt x="11224" y="20164"/>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56" name="Shape 1234">
              <a:extLst>
                <a:ext uri="{FF2B5EF4-FFF2-40B4-BE49-F238E27FC236}">
                  <a16:creationId xmlns:a16="http://schemas.microsoft.com/office/drawing/2014/main" id="{C25F82EB-F88A-43F0-8922-3F4124D0ED0C}"/>
                </a:ext>
              </a:extLst>
            </p:cNvPr>
            <p:cNvSpPr/>
            <p:nvPr/>
          </p:nvSpPr>
          <p:spPr>
            <a:xfrm>
              <a:off x="2378616" y="219285"/>
              <a:ext cx="113106" cy="249316"/>
            </a:xfrm>
            <a:custGeom>
              <a:avLst/>
              <a:gdLst/>
              <a:ahLst/>
              <a:cxnLst>
                <a:cxn ang="0">
                  <a:pos x="wd2" y="hd2"/>
                </a:cxn>
                <a:cxn ang="5400000">
                  <a:pos x="wd2" y="hd2"/>
                </a:cxn>
                <a:cxn ang="10800000">
                  <a:pos x="wd2" y="hd2"/>
                </a:cxn>
                <a:cxn ang="16200000">
                  <a:pos x="wd2" y="hd2"/>
                </a:cxn>
              </a:cxnLst>
              <a:rect l="0" t="0" r="r" b="b"/>
              <a:pathLst>
                <a:path w="20277" h="21600" extrusionOk="0">
                  <a:moveTo>
                    <a:pt x="116" y="11224"/>
                  </a:moveTo>
                  <a:cubicBezTo>
                    <a:pt x="893" y="15517"/>
                    <a:pt x="5465" y="19210"/>
                    <a:pt x="12092" y="21600"/>
                  </a:cubicBezTo>
                  <a:cubicBezTo>
                    <a:pt x="17760" y="18690"/>
                    <a:pt x="20938" y="14671"/>
                    <a:pt x="20161" y="10376"/>
                  </a:cubicBezTo>
                  <a:cubicBezTo>
                    <a:pt x="19380" y="6083"/>
                    <a:pt x="14811" y="2391"/>
                    <a:pt x="8182" y="0"/>
                  </a:cubicBezTo>
                  <a:cubicBezTo>
                    <a:pt x="2514" y="2910"/>
                    <a:pt x="-662" y="6930"/>
                    <a:pt x="116" y="11224"/>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57" name="Shape 1235">
              <a:extLst>
                <a:ext uri="{FF2B5EF4-FFF2-40B4-BE49-F238E27FC236}">
                  <a16:creationId xmlns:a16="http://schemas.microsoft.com/office/drawing/2014/main" id="{1F7DA47E-F92A-45C9-9CD0-25311230BEA3}"/>
                </a:ext>
              </a:extLst>
            </p:cNvPr>
            <p:cNvSpPr/>
            <p:nvPr/>
          </p:nvSpPr>
          <p:spPr>
            <a:xfrm>
              <a:off x="2344877" y="573515"/>
              <a:ext cx="249331" cy="113102"/>
            </a:xfrm>
            <a:custGeom>
              <a:avLst/>
              <a:gdLst/>
              <a:ahLst/>
              <a:cxnLst>
                <a:cxn ang="0">
                  <a:pos x="wd2" y="hd2"/>
                </a:cxn>
                <a:cxn ang="5400000">
                  <a:pos x="wd2" y="hd2"/>
                </a:cxn>
                <a:cxn ang="10800000">
                  <a:pos x="wd2" y="hd2"/>
                </a:cxn>
                <a:cxn ang="16200000">
                  <a:pos x="wd2" y="hd2"/>
                </a:cxn>
              </a:cxnLst>
              <a:rect l="0" t="0" r="r" b="b"/>
              <a:pathLst>
                <a:path w="21600" h="20278" extrusionOk="0">
                  <a:moveTo>
                    <a:pt x="10376" y="20162"/>
                  </a:moveTo>
                  <a:cubicBezTo>
                    <a:pt x="14670" y="20939"/>
                    <a:pt x="18691" y="17764"/>
                    <a:pt x="21600" y="12096"/>
                  </a:cubicBezTo>
                  <a:cubicBezTo>
                    <a:pt x="19209" y="5466"/>
                    <a:pt x="15518" y="897"/>
                    <a:pt x="11224" y="116"/>
                  </a:cubicBezTo>
                  <a:cubicBezTo>
                    <a:pt x="6928" y="-661"/>
                    <a:pt x="2909" y="2518"/>
                    <a:pt x="0" y="8186"/>
                  </a:cubicBezTo>
                  <a:cubicBezTo>
                    <a:pt x="2389" y="14812"/>
                    <a:pt x="6083" y="19384"/>
                    <a:pt x="10376" y="20162"/>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58" name="Shape 1236">
              <a:extLst>
                <a:ext uri="{FF2B5EF4-FFF2-40B4-BE49-F238E27FC236}">
                  <a16:creationId xmlns:a16="http://schemas.microsoft.com/office/drawing/2014/main" id="{A2AE8807-00AF-48D7-A560-7D5AAB4D6659}"/>
                </a:ext>
              </a:extLst>
            </p:cNvPr>
            <p:cNvSpPr/>
            <p:nvPr/>
          </p:nvSpPr>
          <p:spPr>
            <a:xfrm>
              <a:off x="2547314" y="387966"/>
              <a:ext cx="113094" cy="249308"/>
            </a:xfrm>
            <a:custGeom>
              <a:avLst/>
              <a:gdLst/>
              <a:ahLst/>
              <a:cxnLst>
                <a:cxn ang="0">
                  <a:pos x="wd2" y="hd2"/>
                </a:cxn>
                <a:cxn ang="5400000">
                  <a:pos x="wd2" y="hd2"/>
                </a:cxn>
                <a:cxn ang="10800000">
                  <a:pos x="wd2" y="hd2"/>
                </a:cxn>
                <a:cxn ang="16200000">
                  <a:pos x="wd2" y="hd2"/>
                </a:cxn>
              </a:cxnLst>
              <a:rect l="0" t="0" r="r" b="b"/>
              <a:pathLst>
                <a:path w="20276" h="21600" extrusionOk="0">
                  <a:moveTo>
                    <a:pt x="116" y="10376"/>
                  </a:moveTo>
                  <a:cubicBezTo>
                    <a:pt x="-661" y="14670"/>
                    <a:pt x="2514" y="18691"/>
                    <a:pt x="8182" y="21600"/>
                  </a:cubicBezTo>
                  <a:cubicBezTo>
                    <a:pt x="14812" y="19209"/>
                    <a:pt x="19382" y="15518"/>
                    <a:pt x="20159" y="11224"/>
                  </a:cubicBezTo>
                  <a:cubicBezTo>
                    <a:pt x="20939" y="6928"/>
                    <a:pt x="17761" y="2909"/>
                    <a:pt x="12093" y="0"/>
                  </a:cubicBezTo>
                  <a:cubicBezTo>
                    <a:pt x="5466" y="2389"/>
                    <a:pt x="893" y="6083"/>
                    <a:pt x="116" y="10376"/>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59" name="Shape 1237">
              <a:extLst>
                <a:ext uri="{FF2B5EF4-FFF2-40B4-BE49-F238E27FC236}">
                  <a16:creationId xmlns:a16="http://schemas.microsoft.com/office/drawing/2014/main" id="{C1473BBA-74B8-45F0-9E3E-267985302D7D}"/>
                </a:ext>
              </a:extLst>
            </p:cNvPr>
            <p:cNvSpPr/>
            <p:nvPr/>
          </p:nvSpPr>
          <p:spPr>
            <a:xfrm>
              <a:off x="2462964" y="742196"/>
              <a:ext cx="241777" cy="119902"/>
            </a:xfrm>
            <a:custGeom>
              <a:avLst/>
              <a:gdLst/>
              <a:ahLst/>
              <a:cxnLst>
                <a:cxn ang="0">
                  <a:pos x="wd2" y="hd2"/>
                </a:cxn>
                <a:cxn ang="5400000">
                  <a:pos x="wd2" y="hd2"/>
                </a:cxn>
                <a:cxn ang="10800000">
                  <a:pos x="wd2" y="hd2"/>
                </a:cxn>
                <a:cxn ang="16200000">
                  <a:pos x="wd2" y="hd2"/>
                </a:cxn>
              </a:cxnLst>
              <a:rect l="0" t="0" r="r" b="b"/>
              <a:pathLst>
                <a:path w="21600" h="19305" extrusionOk="0">
                  <a:moveTo>
                    <a:pt x="9503" y="18379"/>
                  </a:moveTo>
                  <a:cubicBezTo>
                    <a:pt x="13797" y="20452"/>
                    <a:pt x="18154" y="18942"/>
                    <a:pt x="21600" y="14868"/>
                  </a:cubicBezTo>
                  <a:cubicBezTo>
                    <a:pt x="19745" y="8236"/>
                    <a:pt x="16392" y="2999"/>
                    <a:pt x="12098" y="926"/>
                  </a:cubicBezTo>
                  <a:cubicBezTo>
                    <a:pt x="7804" y="-1148"/>
                    <a:pt x="3447" y="364"/>
                    <a:pt x="0" y="4438"/>
                  </a:cubicBezTo>
                  <a:cubicBezTo>
                    <a:pt x="1856" y="11071"/>
                    <a:pt x="5209" y="16307"/>
                    <a:pt x="9503" y="18379"/>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60" name="Shape 1238">
              <a:extLst>
                <a:ext uri="{FF2B5EF4-FFF2-40B4-BE49-F238E27FC236}">
                  <a16:creationId xmlns:a16="http://schemas.microsoft.com/office/drawing/2014/main" id="{DA9D8AC6-56B2-4AA8-965C-387DE36F052E}"/>
                </a:ext>
              </a:extLst>
            </p:cNvPr>
            <p:cNvSpPr/>
            <p:nvPr/>
          </p:nvSpPr>
          <p:spPr>
            <a:xfrm>
              <a:off x="2682268" y="590383"/>
              <a:ext cx="119908" cy="241731"/>
            </a:xfrm>
            <a:custGeom>
              <a:avLst/>
              <a:gdLst/>
              <a:ahLst/>
              <a:cxnLst>
                <a:cxn ang="0">
                  <a:pos x="wd2" y="hd2"/>
                </a:cxn>
                <a:cxn ang="5400000">
                  <a:pos x="wd2" y="hd2"/>
                </a:cxn>
                <a:cxn ang="10800000">
                  <a:pos x="wd2" y="hd2"/>
                </a:cxn>
                <a:cxn ang="16200000">
                  <a:pos x="wd2" y="hd2"/>
                </a:cxn>
              </a:cxnLst>
              <a:rect l="0" t="0" r="r" b="b"/>
              <a:pathLst>
                <a:path w="19304" h="21600" extrusionOk="0">
                  <a:moveTo>
                    <a:pt x="926" y="9503"/>
                  </a:moveTo>
                  <a:cubicBezTo>
                    <a:pt x="-1149" y="13797"/>
                    <a:pt x="364" y="18155"/>
                    <a:pt x="4438" y="21600"/>
                  </a:cubicBezTo>
                  <a:cubicBezTo>
                    <a:pt x="11070" y="19746"/>
                    <a:pt x="16307" y="16393"/>
                    <a:pt x="18378" y="12099"/>
                  </a:cubicBezTo>
                  <a:cubicBezTo>
                    <a:pt x="20451" y="7804"/>
                    <a:pt x="18941" y="3447"/>
                    <a:pt x="14867" y="0"/>
                  </a:cubicBezTo>
                  <a:cubicBezTo>
                    <a:pt x="8235" y="1855"/>
                    <a:pt x="2999" y="5208"/>
                    <a:pt x="926" y="9503"/>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61" name="Shape 1239">
              <a:extLst>
                <a:ext uri="{FF2B5EF4-FFF2-40B4-BE49-F238E27FC236}">
                  <a16:creationId xmlns:a16="http://schemas.microsoft.com/office/drawing/2014/main" id="{09D95C1A-321F-4C7D-9DD6-635484EA8362}"/>
                </a:ext>
              </a:extLst>
            </p:cNvPr>
            <p:cNvSpPr/>
            <p:nvPr/>
          </p:nvSpPr>
          <p:spPr>
            <a:xfrm>
              <a:off x="2564182" y="927745"/>
              <a:ext cx="226835" cy="133176"/>
            </a:xfrm>
            <a:custGeom>
              <a:avLst/>
              <a:gdLst/>
              <a:ahLst/>
              <a:cxnLst>
                <a:cxn ang="0">
                  <a:pos x="wd2" y="hd2"/>
                </a:cxn>
                <a:cxn ang="5400000">
                  <a:pos x="wd2" y="hd2"/>
                </a:cxn>
                <a:cxn ang="10800000">
                  <a:pos x="wd2" y="hd2"/>
                </a:cxn>
                <a:cxn ang="16200000">
                  <a:pos x="wd2" y="hd2"/>
                </a:cxn>
              </a:cxnLst>
              <a:rect l="0" t="0" r="r" b="b"/>
              <a:pathLst>
                <a:path w="21600" h="20009" extrusionOk="0">
                  <a:moveTo>
                    <a:pt x="8542" y="17644"/>
                  </a:moveTo>
                  <a:cubicBezTo>
                    <a:pt x="12835" y="20805"/>
                    <a:pt x="17564" y="20685"/>
                    <a:pt x="21600" y="17949"/>
                  </a:cubicBezTo>
                  <a:cubicBezTo>
                    <a:pt x="20336" y="11314"/>
                    <a:pt x="17353" y="5522"/>
                    <a:pt x="13059" y="2364"/>
                  </a:cubicBezTo>
                  <a:cubicBezTo>
                    <a:pt x="8763" y="-795"/>
                    <a:pt x="4036" y="-679"/>
                    <a:pt x="0" y="2059"/>
                  </a:cubicBezTo>
                  <a:cubicBezTo>
                    <a:pt x="1264" y="8695"/>
                    <a:pt x="4247" y="14484"/>
                    <a:pt x="8542" y="17644"/>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62" name="Shape 1240">
              <a:extLst>
                <a:ext uri="{FF2B5EF4-FFF2-40B4-BE49-F238E27FC236}">
                  <a16:creationId xmlns:a16="http://schemas.microsoft.com/office/drawing/2014/main" id="{C2C43F99-8B67-4F6F-92BF-5ED482777A58}"/>
                </a:ext>
              </a:extLst>
            </p:cNvPr>
            <p:cNvSpPr/>
            <p:nvPr/>
          </p:nvSpPr>
          <p:spPr>
            <a:xfrm>
              <a:off x="2783488" y="826536"/>
              <a:ext cx="133185" cy="226806"/>
            </a:xfrm>
            <a:custGeom>
              <a:avLst/>
              <a:gdLst/>
              <a:ahLst/>
              <a:cxnLst>
                <a:cxn ang="0">
                  <a:pos x="wd2" y="hd2"/>
                </a:cxn>
                <a:cxn ang="5400000">
                  <a:pos x="wd2" y="hd2"/>
                </a:cxn>
                <a:cxn ang="10800000">
                  <a:pos x="wd2" y="hd2"/>
                </a:cxn>
                <a:cxn ang="16200000">
                  <a:pos x="wd2" y="hd2"/>
                </a:cxn>
              </a:cxnLst>
              <a:rect l="0" t="0" r="r" b="b"/>
              <a:pathLst>
                <a:path w="20011" h="21600" extrusionOk="0">
                  <a:moveTo>
                    <a:pt x="2363" y="8541"/>
                  </a:moveTo>
                  <a:cubicBezTo>
                    <a:pt x="-795" y="12835"/>
                    <a:pt x="-679" y="17565"/>
                    <a:pt x="2059" y="21600"/>
                  </a:cubicBezTo>
                  <a:cubicBezTo>
                    <a:pt x="8694" y="20336"/>
                    <a:pt x="14486" y="17352"/>
                    <a:pt x="17647" y="13059"/>
                  </a:cubicBezTo>
                  <a:cubicBezTo>
                    <a:pt x="20805" y="8763"/>
                    <a:pt x="20689" y="4035"/>
                    <a:pt x="17951" y="0"/>
                  </a:cubicBezTo>
                  <a:cubicBezTo>
                    <a:pt x="11313" y="1264"/>
                    <a:pt x="5523" y="4248"/>
                    <a:pt x="2363" y="8541"/>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63" name="Shape 1241">
              <a:extLst>
                <a:ext uri="{FF2B5EF4-FFF2-40B4-BE49-F238E27FC236}">
                  <a16:creationId xmlns:a16="http://schemas.microsoft.com/office/drawing/2014/main" id="{CA6F2D89-BCAE-4F03-912C-8FC52E92772B}"/>
                </a:ext>
              </a:extLst>
            </p:cNvPr>
            <p:cNvSpPr/>
            <p:nvPr/>
          </p:nvSpPr>
          <p:spPr>
            <a:xfrm>
              <a:off x="2631660" y="1113294"/>
              <a:ext cx="205031" cy="152553"/>
            </a:xfrm>
            <a:custGeom>
              <a:avLst/>
              <a:gdLst/>
              <a:ahLst/>
              <a:cxnLst>
                <a:cxn ang="0">
                  <a:pos x="wd2" y="hd2"/>
                </a:cxn>
                <a:cxn ang="5400000">
                  <a:pos x="wd2" y="hd2"/>
                </a:cxn>
                <a:cxn ang="10800000">
                  <a:pos x="wd2" y="hd2"/>
                </a:cxn>
                <a:cxn ang="16200000">
                  <a:pos x="wd2" y="hd2"/>
                </a:cxn>
              </a:cxnLst>
              <a:rect l="0" t="0" r="r" b="b"/>
              <a:pathLst>
                <a:path w="21600" h="20006" extrusionOk="0">
                  <a:moveTo>
                    <a:pt x="7409" y="16031"/>
                  </a:moveTo>
                  <a:cubicBezTo>
                    <a:pt x="11703" y="19774"/>
                    <a:pt x="16870" y="20803"/>
                    <a:pt x="21600" y="19415"/>
                  </a:cubicBezTo>
                  <a:cubicBezTo>
                    <a:pt x="21030" y="13407"/>
                    <a:pt x="18485" y="7718"/>
                    <a:pt x="14191" y="3974"/>
                  </a:cubicBezTo>
                  <a:cubicBezTo>
                    <a:pt x="9897" y="231"/>
                    <a:pt x="4731" y="-797"/>
                    <a:pt x="0" y="590"/>
                  </a:cubicBezTo>
                  <a:cubicBezTo>
                    <a:pt x="570" y="6598"/>
                    <a:pt x="3115" y="12288"/>
                    <a:pt x="7409" y="16031"/>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64" name="Shape 1242">
              <a:extLst>
                <a:ext uri="{FF2B5EF4-FFF2-40B4-BE49-F238E27FC236}">
                  <a16:creationId xmlns:a16="http://schemas.microsoft.com/office/drawing/2014/main" id="{4A5C9A19-9879-40D5-BE1E-CEEF0091EB3E}"/>
                </a:ext>
              </a:extLst>
            </p:cNvPr>
            <p:cNvSpPr/>
            <p:nvPr/>
          </p:nvSpPr>
          <p:spPr>
            <a:xfrm>
              <a:off x="2834095" y="1062690"/>
              <a:ext cx="152560" cy="205021"/>
            </a:xfrm>
            <a:custGeom>
              <a:avLst/>
              <a:gdLst/>
              <a:ahLst/>
              <a:cxnLst>
                <a:cxn ang="0">
                  <a:pos x="wd2" y="hd2"/>
                </a:cxn>
                <a:cxn ang="5400000">
                  <a:pos x="wd2" y="hd2"/>
                </a:cxn>
                <a:cxn ang="10800000">
                  <a:pos x="wd2" y="hd2"/>
                </a:cxn>
                <a:cxn ang="16200000">
                  <a:pos x="wd2" y="hd2"/>
                </a:cxn>
              </a:cxnLst>
              <a:rect l="0" t="0" r="r" b="b"/>
              <a:pathLst>
                <a:path w="20007" h="21600" extrusionOk="0">
                  <a:moveTo>
                    <a:pt x="3974" y="7409"/>
                  </a:moveTo>
                  <a:cubicBezTo>
                    <a:pt x="231" y="11702"/>
                    <a:pt x="-797" y="16869"/>
                    <a:pt x="590" y="21600"/>
                  </a:cubicBezTo>
                  <a:cubicBezTo>
                    <a:pt x="6596" y="21029"/>
                    <a:pt x="12289" y="18484"/>
                    <a:pt x="16032" y="14190"/>
                  </a:cubicBezTo>
                  <a:cubicBezTo>
                    <a:pt x="19772" y="9898"/>
                    <a:pt x="20803" y="4731"/>
                    <a:pt x="19416" y="0"/>
                  </a:cubicBezTo>
                  <a:cubicBezTo>
                    <a:pt x="13408" y="571"/>
                    <a:pt x="7717" y="3115"/>
                    <a:pt x="3974" y="7409"/>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65" name="Shape 1243">
              <a:extLst>
                <a:ext uri="{FF2B5EF4-FFF2-40B4-BE49-F238E27FC236}">
                  <a16:creationId xmlns:a16="http://schemas.microsoft.com/office/drawing/2014/main" id="{468FDC89-1814-4894-A05D-96FF9755D3FF}"/>
                </a:ext>
              </a:extLst>
            </p:cNvPr>
            <p:cNvSpPr/>
            <p:nvPr/>
          </p:nvSpPr>
          <p:spPr>
            <a:xfrm>
              <a:off x="2665400" y="1315711"/>
              <a:ext cx="177524" cy="177507"/>
            </a:xfrm>
            <a:custGeom>
              <a:avLst/>
              <a:gdLst/>
              <a:ahLst/>
              <a:cxnLst>
                <a:cxn ang="0">
                  <a:pos x="wd2" y="hd2"/>
                </a:cxn>
                <a:cxn ang="5400000">
                  <a:pos x="wd2" y="hd2"/>
                </a:cxn>
                <a:cxn ang="10800000">
                  <a:pos x="wd2" y="hd2"/>
                </a:cxn>
                <a:cxn ang="16200000">
                  <a:pos x="wd2" y="hd2"/>
                </a:cxn>
              </a:cxnLst>
              <a:rect l="0" t="0" r="r" b="b"/>
              <a:pathLst>
                <a:path w="21042" h="21042" extrusionOk="0">
                  <a:moveTo>
                    <a:pt x="5817" y="15226"/>
                  </a:moveTo>
                  <a:cubicBezTo>
                    <a:pt x="9988" y="19397"/>
                    <a:pt x="15551" y="21322"/>
                    <a:pt x="21010" y="21010"/>
                  </a:cubicBezTo>
                  <a:cubicBezTo>
                    <a:pt x="21320" y="15551"/>
                    <a:pt x="19395" y="9990"/>
                    <a:pt x="15223" y="5819"/>
                  </a:cubicBezTo>
                  <a:cubicBezTo>
                    <a:pt x="11054" y="1648"/>
                    <a:pt x="5491" y="-278"/>
                    <a:pt x="32" y="32"/>
                  </a:cubicBezTo>
                  <a:cubicBezTo>
                    <a:pt x="-280" y="5491"/>
                    <a:pt x="1646" y="11054"/>
                    <a:pt x="5817" y="15226"/>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66" name="Shape 1244">
              <a:extLst>
                <a:ext uri="{FF2B5EF4-FFF2-40B4-BE49-F238E27FC236}">
                  <a16:creationId xmlns:a16="http://schemas.microsoft.com/office/drawing/2014/main" id="{91DDB04D-569F-42D1-A45A-FF9CCB24B3ED}"/>
                </a:ext>
              </a:extLst>
            </p:cNvPr>
            <p:cNvSpPr/>
            <p:nvPr/>
          </p:nvSpPr>
          <p:spPr>
            <a:xfrm>
              <a:off x="2834095" y="1315711"/>
              <a:ext cx="177529" cy="177513"/>
            </a:xfrm>
            <a:custGeom>
              <a:avLst/>
              <a:gdLst/>
              <a:ahLst/>
              <a:cxnLst>
                <a:cxn ang="0">
                  <a:pos x="wd2" y="hd2"/>
                </a:cxn>
                <a:cxn ang="5400000">
                  <a:pos x="wd2" y="hd2"/>
                </a:cxn>
                <a:cxn ang="10800000">
                  <a:pos x="wd2" y="hd2"/>
                </a:cxn>
                <a:cxn ang="16200000">
                  <a:pos x="wd2" y="hd2"/>
                </a:cxn>
              </a:cxnLst>
              <a:rect l="0" t="0" r="r" b="b"/>
              <a:pathLst>
                <a:path w="21044" h="21044" extrusionOk="0">
                  <a:moveTo>
                    <a:pt x="5818" y="5818"/>
                  </a:moveTo>
                  <a:cubicBezTo>
                    <a:pt x="1646" y="9989"/>
                    <a:pt x="-279" y="15552"/>
                    <a:pt x="32" y="21011"/>
                  </a:cubicBezTo>
                  <a:cubicBezTo>
                    <a:pt x="5492" y="21321"/>
                    <a:pt x="11053" y="19396"/>
                    <a:pt x="15224" y="15224"/>
                  </a:cubicBezTo>
                  <a:cubicBezTo>
                    <a:pt x="19396" y="11053"/>
                    <a:pt x="21321" y="5492"/>
                    <a:pt x="21011" y="32"/>
                  </a:cubicBezTo>
                  <a:cubicBezTo>
                    <a:pt x="15552" y="-279"/>
                    <a:pt x="9989" y="1646"/>
                    <a:pt x="5818" y="5818"/>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67" name="Shape 1245">
              <a:extLst>
                <a:ext uri="{FF2B5EF4-FFF2-40B4-BE49-F238E27FC236}">
                  <a16:creationId xmlns:a16="http://schemas.microsoft.com/office/drawing/2014/main" id="{E08CA499-2D45-4FB7-8200-3F12BB507B46}"/>
                </a:ext>
              </a:extLst>
            </p:cNvPr>
            <p:cNvSpPr/>
            <p:nvPr/>
          </p:nvSpPr>
          <p:spPr>
            <a:xfrm>
              <a:off x="2648531" y="1501259"/>
              <a:ext cx="152569" cy="205013"/>
            </a:xfrm>
            <a:custGeom>
              <a:avLst/>
              <a:gdLst/>
              <a:ahLst/>
              <a:cxnLst>
                <a:cxn ang="0">
                  <a:pos x="wd2" y="hd2"/>
                </a:cxn>
                <a:cxn ang="5400000">
                  <a:pos x="wd2" y="hd2"/>
                </a:cxn>
                <a:cxn ang="10800000">
                  <a:pos x="wd2" y="hd2"/>
                </a:cxn>
                <a:cxn ang="16200000">
                  <a:pos x="wd2" y="hd2"/>
                </a:cxn>
              </a:cxnLst>
              <a:rect l="0" t="0" r="r" b="b"/>
              <a:pathLst>
                <a:path w="20007" h="21600" extrusionOk="0">
                  <a:moveTo>
                    <a:pt x="3975" y="14191"/>
                  </a:moveTo>
                  <a:cubicBezTo>
                    <a:pt x="7718" y="18485"/>
                    <a:pt x="13408" y="21031"/>
                    <a:pt x="19416" y="21600"/>
                  </a:cubicBezTo>
                  <a:cubicBezTo>
                    <a:pt x="20803" y="16870"/>
                    <a:pt x="19775" y="11703"/>
                    <a:pt x="16031" y="7409"/>
                  </a:cubicBezTo>
                  <a:cubicBezTo>
                    <a:pt x="12288" y="3115"/>
                    <a:pt x="6599" y="570"/>
                    <a:pt x="590" y="0"/>
                  </a:cubicBezTo>
                  <a:cubicBezTo>
                    <a:pt x="-797" y="4731"/>
                    <a:pt x="232" y="9897"/>
                    <a:pt x="3975" y="14191"/>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68" name="Shape 1246">
              <a:extLst>
                <a:ext uri="{FF2B5EF4-FFF2-40B4-BE49-F238E27FC236}">
                  <a16:creationId xmlns:a16="http://schemas.microsoft.com/office/drawing/2014/main" id="{09898239-F101-47FB-BB10-4FE1BF72CB18}"/>
                </a:ext>
              </a:extLst>
            </p:cNvPr>
            <p:cNvSpPr/>
            <p:nvPr/>
          </p:nvSpPr>
          <p:spPr>
            <a:xfrm>
              <a:off x="2800356" y="1568732"/>
              <a:ext cx="205040" cy="152557"/>
            </a:xfrm>
            <a:custGeom>
              <a:avLst/>
              <a:gdLst/>
              <a:ahLst/>
              <a:cxnLst>
                <a:cxn ang="0">
                  <a:pos x="wd2" y="hd2"/>
                </a:cxn>
                <a:cxn ang="5400000">
                  <a:pos x="wd2" y="hd2"/>
                </a:cxn>
                <a:cxn ang="10800000">
                  <a:pos x="wd2" y="hd2"/>
                </a:cxn>
                <a:cxn ang="16200000">
                  <a:pos x="wd2" y="hd2"/>
                </a:cxn>
              </a:cxnLst>
              <a:rect l="0" t="0" r="r" b="b"/>
              <a:pathLst>
                <a:path w="21600" h="20007" extrusionOk="0">
                  <a:moveTo>
                    <a:pt x="7410" y="3975"/>
                  </a:moveTo>
                  <a:cubicBezTo>
                    <a:pt x="3116" y="7718"/>
                    <a:pt x="571" y="13407"/>
                    <a:pt x="0" y="19416"/>
                  </a:cubicBezTo>
                  <a:cubicBezTo>
                    <a:pt x="4731" y="20803"/>
                    <a:pt x="9898" y="19775"/>
                    <a:pt x="14191" y="16031"/>
                  </a:cubicBezTo>
                  <a:cubicBezTo>
                    <a:pt x="18485" y="12288"/>
                    <a:pt x="21029" y="6597"/>
                    <a:pt x="21600" y="590"/>
                  </a:cubicBezTo>
                  <a:cubicBezTo>
                    <a:pt x="16869" y="-797"/>
                    <a:pt x="11702" y="231"/>
                    <a:pt x="7410" y="3975"/>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69" name="Shape 1247">
              <a:extLst>
                <a:ext uri="{FF2B5EF4-FFF2-40B4-BE49-F238E27FC236}">
                  <a16:creationId xmlns:a16="http://schemas.microsoft.com/office/drawing/2014/main" id="{1679F226-C1D6-4742-BEF2-3F130BB88209}"/>
                </a:ext>
              </a:extLst>
            </p:cNvPr>
            <p:cNvSpPr/>
            <p:nvPr/>
          </p:nvSpPr>
          <p:spPr>
            <a:xfrm>
              <a:off x="2614790" y="1686809"/>
              <a:ext cx="133190" cy="226831"/>
            </a:xfrm>
            <a:custGeom>
              <a:avLst/>
              <a:gdLst/>
              <a:ahLst/>
              <a:cxnLst>
                <a:cxn ang="0">
                  <a:pos x="wd2" y="hd2"/>
                </a:cxn>
                <a:cxn ang="5400000">
                  <a:pos x="wd2" y="hd2"/>
                </a:cxn>
                <a:cxn ang="10800000">
                  <a:pos x="wd2" y="hd2"/>
                </a:cxn>
                <a:cxn ang="16200000">
                  <a:pos x="wd2" y="hd2"/>
                </a:cxn>
              </a:cxnLst>
              <a:rect l="0" t="0" r="r" b="b"/>
              <a:pathLst>
                <a:path w="20009" h="21600" extrusionOk="0">
                  <a:moveTo>
                    <a:pt x="2364" y="13057"/>
                  </a:moveTo>
                  <a:cubicBezTo>
                    <a:pt x="5521" y="17352"/>
                    <a:pt x="11313" y="20334"/>
                    <a:pt x="17950" y="21600"/>
                  </a:cubicBezTo>
                  <a:cubicBezTo>
                    <a:pt x="20688" y="17564"/>
                    <a:pt x="20804" y="12836"/>
                    <a:pt x="17644" y="8541"/>
                  </a:cubicBezTo>
                  <a:cubicBezTo>
                    <a:pt x="14485" y="4248"/>
                    <a:pt x="8694" y="1264"/>
                    <a:pt x="2060" y="0"/>
                  </a:cubicBezTo>
                  <a:cubicBezTo>
                    <a:pt x="-677" y="4036"/>
                    <a:pt x="-796" y="8764"/>
                    <a:pt x="2364" y="13057"/>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70" name="Shape 1248">
              <a:extLst>
                <a:ext uri="{FF2B5EF4-FFF2-40B4-BE49-F238E27FC236}">
                  <a16:creationId xmlns:a16="http://schemas.microsoft.com/office/drawing/2014/main" id="{667BC8EC-2591-422B-B85E-B54C59E0AF24}"/>
                </a:ext>
              </a:extLst>
            </p:cNvPr>
            <p:cNvSpPr/>
            <p:nvPr/>
          </p:nvSpPr>
          <p:spPr>
            <a:xfrm>
              <a:off x="2732880" y="1804886"/>
              <a:ext cx="226843" cy="133172"/>
            </a:xfrm>
            <a:custGeom>
              <a:avLst/>
              <a:gdLst/>
              <a:ahLst/>
              <a:cxnLst>
                <a:cxn ang="0">
                  <a:pos x="wd2" y="hd2"/>
                </a:cxn>
                <a:cxn ang="5400000">
                  <a:pos x="wd2" y="hd2"/>
                </a:cxn>
                <a:cxn ang="10800000">
                  <a:pos x="wd2" y="hd2"/>
                </a:cxn>
                <a:cxn ang="16200000">
                  <a:pos x="wd2" y="hd2"/>
                </a:cxn>
              </a:cxnLst>
              <a:rect l="0" t="0" r="r" b="b"/>
              <a:pathLst>
                <a:path w="21600" h="20009" extrusionOk="0">
                  <a:moveTo>
                    <a:pt x="8542" y="2365"/>
                  </a:moveTo>
                  <a:cubicBezTo>
                    <a:pt x="4249" y="5523"/>
                    <a:pt x="1266" y="11312"/>
                    <a:pt x="0" y="17950"/>
                  </a:cubicBezTo>
                  <a:cubicBezTo>
                    <a:pt x="4036" y="20688"/>
                    <a:pt x="8764" y="20804"/>
                    <a:pt x="13059" y="17646"/>
                  </a:cubicBezTo>
                  <a:cubicBezTo>
                    <a:pt x="17353" y="14485"/>
                    <a:pt x="20336" y="8693"/>
                    <a:pt x="21600" y="2060"/>
                  </a:cubicBezTo>
                  <a:cubicBezTo>
                    <a:pt x="17565" y="-677"/>
                    <a:pt x="12836" y="-796"/>
                    <a:pt x="8542" y="2365"/>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71" name="Shape 1249">
              <a:extLst>
                <a:ext uri="{FF2B5EF4-FFF2-40B4-BE49-F238E27FC236}">
                  <a16:creationId xmlns:a16="http://schemas.microsoft.com/office/drawing/2014/main" id="{EE6588E3-874A-4007-9531-82AFB0070D6E}"/>
                </a:ext>
              </a:extLst>
            </p:cNvPr>
            <p:cNvSpPr/>
            <p:nvPr/>
          </p:nvSpPr>
          <p:spPr>
            <a:xfrm>
              <a:off x="2530442" y="1872358"/>
              <a:ext cx="119909" cy="241739"/>
            </a:xfrm>
            <a:custGeom>
              <a:avLst/>
              <a:gdLst/>
              <a:ahLst/>
              <a:cxnLst>
                <a:cxn ang="0">
                  <a:pos x="wd2" y="hd2"/>
                </a:cxn>
                <a:cxn ang="5400000">
                  <a:pos x="wd2" y="hd2"/>
                </a:cxn>
                <a:cxn ang="10800000">
                  <a:pos x="wd2" y="hd2"/>
                </a:cxn>
                <a:cxn ang="16200000">
                  <a:pos x="wd2" y="hd2"/>
                </a:cxn>
              </a:cxnLst>
              <a:rect l="0" t="0" r="r" b="b"/>
              <a:pathLst>
                <a:path w="19306" h="21600" extrusionOk="0">
                  <a:moveTo>
                    <a:pt x="926" y="12097"/>
                  </a:moveTo>
                  <a:cubicBezTo>
                    <a:pt x="3001" y="16391"/>
                    <a:pt x="8234" y="19745"/>
                    <a:pt x="14868" y="21600"/>
                  </a:cubicBezTo>
                  <a:cubicBezTo>
                    <a:pt x="18942" y="18153"/>
                    <a:pt x="20454" y="13796"/>
                    <a:pt x="18380" y="9503"/>
                  </a:cubicBezTo>
                  <a:cubicBezTo>
                    <a:pt x="16307" y="5208"/>
                    <a:pt x="11070" y="1855"/>
                    <a:pt x="4437" y="0"/>
                  </a:cubicBezTo>
                  <a:cubicBezTo>
                    <a:pt x="363" y="3446"/>
                    <a:pt x="-1146" y="7804"/>
                    <a:pt x="926" y="12097"/>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72" name="Shape 1250">
              <a:extLst>
                <a:ext uri="{FF2B5EF4-FFF2-40B4-BE49-F238E27FC236}">
                  <a16:creationId xmlns:a16="http://schemas.microsoft.com/office/drawing/2014/main" id="{74EF6444-8029-42A5-B5D1-9BFA8EAB65C7}"/>
                </a:ext>
              </a:extLst>
            </p:cNvPr>
            <p:cNvSpPr/>
            <p:nvPr/>
          </p:nvSpPr>
          <p:spPr>
            <a:xfrm>
              <a:off x="2631660" y="2024171"/>
              <a:ext cx="241761" cy="119907"/>
            </a:xfrm>
            <a:custGeom>
              <a:avLst/>
              <a:gdLst/>
              <a:ahLst/>
              <a:cxnLst>
                <a:cxn ang="0">
                  <a:pos x="wd2" y="hd2"/>
                </a:cxn>
                <a:cxn ang="5400000">
                  <a:pos x="wd2" y="hd2"/>
                </a:cxn>
                <a:cxn ang="10800000">
                  <a:pos x="wd2" y="hd2"/>
                </a:cxn>
                <a:cxn ang="16200000">
                  <a:pos x="wd2" y="hd2"/>
                </a:cxn>
              </a:cxnLst>
              <a:rect l="0" t="0" r="r" b="b"/>
              <a:pathLst>
                <a:path w="21600" h="19306" extrusionOk="0">
                  <a:moveTo>
                    <a:pt x="9503" y="925"/>
                  </a:moveTo>
                  <a:cubicBezTo>
                    <a:pt x="5209" y="2999"/>
                    <a:pt x="1855" y="8235"/>
                    <a:pt x="0" y="14868"/>
                  </a:cubicBezTo>
                  <a:cubicBezTo>
                    <a:pt x="3446" y="18942"/>
                    <a:pt x="7804" y="20454"/>
                    <a:pt x="12098" y="18380"/>
                  </a:cubicBezTo>
                  <a:cubicBezTo>
                    <a:pt x="16392" y="16306"/>
                    <a:pt x="19746" y="11070"/>
                    <a:pt x="21600" y="4437"/>
                  </a:cubicBezTo>
                  <a:cubicBezTo>
                    <a:pt x="18154" y="363"/>
                    <a:pt x="13797" y="-1146"/>
                    <a:pt x="9503" y="925"/>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73" name="Shape 1251">
              <a:extLst>
                <a:ext uri="{FF2B5EF4-FFF2-40B4-BE49-F238E27FC236}">
                  <a16:creationId xmlns:a16="http://schemas.microsoft.com/office/drawing/2014/main" id="{2E3C559B-928C-4DF6-8B37-D67AEE32DA03}"/>
                </a:ext>
              </a:extLst>
            </p:cNvPr>
            <p:cNvSpPr/>
            <p:nvPr/>
          </p:nvSpPr>
          <p:spPr>
            <a:xfrm>
              <a:off x="2412356" y="2041041"/>
              <a:ext cx="113104" cy="249299"/>
            </a:xfrm>
            <a:custGeom>
              <a:avLst/>
              <a:gdLst/>
              <a:ahLst/>
              <a:cxnLst>
                <a:cxn ang="0">
                  <a:pos x="wd2" y="hd2"/>
                </a:cxn>
                <a:cxn ang="5400000">
                  <a:pos x="wd2" y="hd2"/>
                </a:cxn>
                <a:cxn ang="10800000">
                  <a:pos x="wd2" y="hd2"/>
                </a:cxn>
                <a:cxn ang="16200000">
                  <a:pos x="wd2" y="hd2"/>
                </a:cxn>
              </a:cxnLst>
              <a:rect l="0" t="0" r="r" b="b"/>
              <a:pathLst>
                <a:path w="20278" h="21600" extrusionOk="0">
                  <a:moveTo>
                    <a:pt x="116" y="11224"/>
                  </a:moveTo>
                  <a:cubicBezTo>
                    <a:pt x="893" y="15518"/>
                    <a:pt x="5466" y="19211"/>
                    <a:pt x="12093" y="21600"/>
                  </a:cubicBezTo>
                  <a:cubicBezTo>
                    <a:pt x="17761" y="18691"/>
                    <a:pt x="20939" y="14672"/>
                    <a:pt x="20162" y="10376"/>
                  </a:cubicBezTo>
                  <a:cubicBezTo>
                    <a:pt x="19382" y="6083"/>
                    <a:pt x="14812" y="2391"/>
                    <a:pt x="8182" y="0"/>
                  </a:cubicBezTo>
                  <a:cubicBezTo>
                    <a:pt x="2514" y="2910"/>
                    <a:pt x="-661" y="6931"/>
                    <a:pt x="116" y="11224"/>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74" name="Shape 1252">
              <a:extLst>
                <a:ext uri="{FF2B5EF4-FFF2-40B4-BE49-F238E27FC236}">
                  <a16:creationId xmlns:a16="http://schemas.microsoft.com/office/drawing/2014/main" id="{89DD123D-DE74-457B-B57A-CDA2CACC6D57}"/>
                </a:ext>
              </a:extLst>
            </p:cNvPr>
            <p:cNvSpPr/>
            <p:nvPr/>
          </p:nvSpPr>
          <p:spPr>
            <a:xfrm>
              <a:off x="2479832" y="2226589"/>
              <a:ext cx="249331" cy="113098"/>
            </a:xfrm>
            <a:custGeom>
              <a:avLst/>
              <a:gdLst/>
              <a:ahLst/>
              <a:cxnLst>
                <a:cxn ang="0">
                  <a:pos x="wd2" y="hd2"/>
                </a:cxn>
                <a:cxn ang="5400000">
                  <a:pos x="wd2" y="hd2"/>
                </a:cxn>
                <a:cxn ang="10800000">
                  <a:pos x="wd2" y="hd2"/>
                </a:cxn>
                <a:cxn ang="16200000">
                  <a:pos x="wd2" y="hd2"/>
                </a:cxn>
              </a:cxnLst>
              <a:rect l="0" t="0" r="r" b="b"/>
              <a:pathLst>
                <a:path w="21600" h="20276" extrusionOk="0">
                  <a:moveTo>
                    <a:pt x="10376" y="117"/>
                  </a:moveTo>
                  <a:cubicBezTo>
                    <a:pt x="6083" y="893"/>
                    <a:pt x="2390" y="5465"/>
                    <a:pt x="0" y="12092"/>
                  </a:cubicBezTo>
                  <a:cubicBezTo>
                    <a:pt x="2910" y="17759"/>
                    <a:pt x="6929" y="20937"/>
                    <a:pt x="11224" y="20160"/>
                  </a:cubicBezTo>
                  <a:cubicBezTo>
                    <a:pt x="15518" y="19381"/>
                    <a:pt x="19209" y="14809"/>
                    <a:pt x="21600" y="8182"/>
                  </a:cubicBezTo>
                  <a:cubicBezTo>
                    <a:pt x="18691" y="2515"/>
                    <a:pt x="14670" y="-663"/>
                    <a:pt x="10376" y="117"/>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75" name="Shape 1253">
              <a:extLst>
                <a:ext uri="{FF2B5EF4-FFF2-40B4-BE49-F238E27FC236}">
                  <a16:creationId xmlns:a16="http://schemas.microsoft.com/office/drawing/2014/main" id="{B7AA772B-EF8F-46CD-957A-85904E428AA0}"/>
                </a:ext>
              </a:extLst>
            </p:cNvPr>
            <p:cNvSpPr/>
            <p:nvPr/>
          </p:nvSpPr>
          <p:spPr>
            <a:xfrm>
              <a:off x="2260529" y="2192852"/>
              <a:ext cx="113096" cy="249299"/>
            </a:xfrm>
            <a:custGeom>
              <a:avLst/>
              <a:gdLst/>
              <a:ahLst/>
              <a:cxnLst>
                <a:cxn ang="0">
                  <a:pos x="wd2" y="hd2"/>
                </a:cxn>
                <a:cxn ang="5400000">
                  <a:pos x="wd2" y="hd2"/>
                </a:cxn>
                <a:cxn ang="10800000">
                  <a:pos x="wd2" y="hd2"/>
                </a:cxn>
                <a:cxn ang="16200000">
                  <a:pos x="wd2" y="hd2"/>
                </a:cxn>
              </a:cxnLst>
              <a:rect l="0" t="0" r="r" b="b"/>
              <a:pathLst>
                <a:path w="20275" h="21600" extrusionOk="0">
                  <a:moveTo>
                    <a:pt x="116" y="10376"/>
                  </a:moveTo>
                  <a:cubicBezTo>
                    <a:pt x="-661" y="14671"/>
                    <a:pt x="2514" y="18691"/>
                    <a:pt x="8182" y="21600"/>
                  </a:cubicBezTo>
                  <a:cubicBezTo>
                    <a:pt x="14808" y="19209"/>
                    <a:pt x="19381" y="15518"/>
                    <a:pt x="20158" y="11224"/>
                  </a:cubicBezTo>
                  <a:cubicBezTo>
                    <a:pt x="20939" y="6931"/>
                    <a:pt x="17760" y="2910"/>
                    <a:pt x="12092" y="0"/>
                  </a:cubicBezTo>
                  <a:cubicBezTo>
                    <a:pt x="5466" y="2389"/>
                    <a:pt x="894" y="6083"/>
                    <a:pt x="116" y="10376"/>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76" name="Shape 1254">
              <a:extLst>
                <a:ext uri="{FF2B5EF4-FFF2-40B4-BE49-F238E27FC236}">
                  <a16:creationId xmlns:a16="http://schemas.microsoft.com/office/drawing/2014/main" id="{B481AB68-2D3C-46CE-9A31-C8C18F41DEC3}"/>
                </a:ext>
              </a:extLst>
            </p:cNvPr>
            <p:cNvSpPr/>
            <p:nvPr/>
          </p:nvSpPr>
          <p:spPr>
            <a:xfrm>
              <a:off x="2311137" y="2395270"/>
              <a:ext cx="249331" cy="113093"/>
            </a:xfrm>
            <a:custGeom>
              <a:avLst/>
              <a:gdLst/>
              <a:ahLst/>
              <a:cxnLst>
                <a:cxn ang="0">
                  <a:pos x="wd2" y="hd2"/>
                </a:cxn>
                <a:cxn ang="5400000">
                  <a:pos x="wd2" y="hd2"/>
                </a:cxn>
                <a:cxn ang="10800000">
                  <a:pos x="wd2" y="hd2"/>
                </a:cxn>
                <a:cxn ang="16200000">
                  <a:pos x="wd2" y="hd2"/>
                </a:cxn>
              </a:cxnLst>
              <a:rect l="0" t="0" r="r" b="b"/>
              <a:pathLst>
                <a:path w="21600" h="20278" extrusionOk="0">
                  <a:moveTo>
                    <a:pt x="11224" y="116"/>
                  </a:moveTo>
                  <a:cubicBezTo>
                    <a:pt x="6930" y="-661"/>
                    <a:pt x="2909" y="2514"/>
                    <a:pt x="0" y="8182"/>
                  </a:cubicBezTo>
                  <a:cubicBezTo>
                    <a:pt x="2391" y="14810"/>
                    <a:pt x="6082" y="19382"/>
                    <a:pt x="10376" y="20162"/>
                  </a:cubicBezTo>
                  <a:cubicBezTo>
                    <a:pt x="14671" y="20939"/>
                    <a:pt x="18690" y="17761"/>
                    <a:pt x="21600" y="12093"/>
                  </a:cubicBezTo>
                  <a:cubicBezTo>
                    <a:pt x="19211" y="5465"/>
                    <a:pt x="15517" y="893"/>
                    <a:pt x="11224" y="116"/>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77" name="Shape 1255">
              <a:extLst>
                <a:ext uri="{FF2B5EF4-FFF2-40B4-BE49-F238E27FC236}">
                  <a16:creationId xmlns:a16="http://schemas.microsoft.com/office/drawing/2014/main" id="{4826C1AD-8A5B-4218-8CAD-B33883B5475B}"/>
                </a:ext>
              </a:extLst>
            </p:cNvPr>
            <p:cNvSpPr/>
            <p:nvPr/>
          </p:nvSpPr>
          <p:spPr>
            <a:xfrm>
              <a:off x="2091831" y="2310928"/>
              <a:ext cx="119908" cy="241755"/>
            </a:xfrm>
            <a:custGeom>
              <a:avLst/>
              <a:gdLst/>
              <a:ahLst/>
              <a:cxnLst>
                <a:cxn ang="0">
                  <a:pos x="wd2" y="hd2"/>
                </a:cxn>
                <a:cxn ang="5400000">
                  <a:pos x="wd2" y="hd2"/>
                </a:cxn>
                <a:cxn ang="10800000">
                  <a:pos x="wd2" y="hd2"/>
                </a:cxn>
                <a:cxn ang="16200000">
                  <a:pos x="wd2" y="hd2"/>
                </a:cxn>
              </a:cxnLst>
              <a:rect l="0" t="0" r="r" b="b"/>
              <a:pathLst>
                <a:path w="19304" h="21600" extrusionOk="0">
                  <a:moveTo>
                    <a:pt x="926" y="9502"/>
                  </a:moveTo>
                  <a:cubicBezTo>
                    <a:pt x="-1147" y="13797"/>
                    <a:pt x="363" y="18153"/>
                    <a:pt x="4437" y="21600"/>
                  </a:cubicBezTo>
                  <a:cubicBezTo>
                    <a:pt x="11069" y="19744"/>
                    <a:pt x="16306" y="16391"/>
                    <a:pt x="18378" y="12098"/>
                  </a:cubicBezTo>
                  <a:cubicBezTo>
                    <a:pt x="20453" y="7803"/>
                    <a:pt x="18940" y="3447"/>
                    <a:pt x="14866" y="0"/>
                  </a:cubicBezTo>
                  <a:cubicBezTo>
                    <a:pt x="8234" y="1856"/>
                    <a:pt x="3001" y="5209"/>
                    <a:pt x="926" y="9502"/>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78" name="Shape 1256">
              <a:extLst>
                <a:ext uri="{FF2B5EF4-FFF2-40B4-BE49-F238E27FC236}">
                  <a16:creationId xmlns:a16="http://schemas.microsoft.com/office/drawing/2014/main" id="{AABDF002-8AA5-458B-987B-6F5C95EF9EAE}"/>
                </a:ext>
              </a:extLst>
            </p:cNvPr>
            <p:cNvSpPr/>
            <p:nvPr/>
          </p:nvSpPr>
          <p:spPr>
            <a:xfrm>
              <a:off x="2125570" y="2530213"/>
              <a:ext cx="241761" cy="119897"/>
            </a:xfrm>
            <a:custGeom>
              <a:avLst/>
              <a:gdLst/>
              <a:ahLst/>
              <a:cxnLst>
                <a:cxn ang="0">
                  <a:pos x="wd2" y="hd2"/>
                </a:cxn>
                <a:cxn ang="5400000">
                  <a:pos x="wd2" y="hd2"/>
                </a:cxn>
                <a:cxn ang="10800000">
                  <a:pos x="wd2" y="hd2"/>
                </a:cxn>
                <a:cxn ang="16200000">
                  <a:pos x="wd2" y="hd2"/>
                </a:cxn>
              </a:cxnLst>
              <a:rect l="0" t="0" r="r" b="b"/>
              <a:pathLst>
                <a:path w="21600" h="19304" extrusionOk="0">
                  <a:moveTo>
                    <a:pt x="12097" y="925"/>
                  </a:moveTo>
                  <a:cubicBezTo>
                    <a:pt x="7803" y="-1146"/>
                    <a:pt x="3446" y="363"/>
                    <a:pt x="0" y="4437"/>
                  </a:cubicBezTo>
                  <a:cubicBezTo>
                    <a:pt x="1854" y="11070"/>
                    <a:pt x="5208" y="16306"/>
                    <a:pt x="9502" y="18377"/>
                  </a:cubicBezTo>
                  <a:cubicBezTo>
                    <a:pt x="13796" y="20454"/>
                    <a:pt x="18154" y="18940"/>
                    <a:pt x="21600" y="14866"/>
                  </a:cubicBezTo>
                  <a:cubicBezTo>
                    <a:pt x="19745" y="8235"/>
                    <a:pt x="16391" y="3002"/>
                    <a:pt x="12097" y="925"/>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79" name="Shape 1257">
              <a:extLst>
                <a:ext uri="{FF2B5EF4-FFF2-40B4-BE49-F238E27FC236}">
                  <a16:creationId xmlns:a16="http://schemas.microsoft.com/office/drawing/2014/main" id="{DE24F952-7B0D-49BD-A72E-332FEE2B0F77}"/>
                </a:ext>
              </a:extLst>
            </p:cNvPr>
            <p:cNvSpPr/>
            <p:nvPr/>
          </p:nvSpPr>
          <p:spPr>
            <a:xfrm>
              <a:off x="1906266" y="2412139"/>
              <a:ext cx="133187" cy="226831"/>
            </a:xfrm>
            <a:custGeom>
              <a:avLst/>
              <a:gdLst/>
              <a:ahLst/>
              <a:cxnLst>
                <a:cxn ang="0">
                  <a:pos x="wd2" y="hd2"/>
                </a:cxn>
                <a:cxn ang="5400000">
                  <a:pos x="wd2" y="hd2"/>
                </a:cxn>
                <a:cxn ang="10800000">
                  <a:pos x="wd2" y="hd2"/>
                </a:cxn>
                <a:cxn ang="16200000">
                  <a:pos x="wd2" y="hd2"/>
                </a:cxn>
              </a:cxnLst>
              <a:rect l="0" t="0" r="r" b="b"/>
              <a:pathLst>
                <a:path w="20009" h="21600" extrusionOk="0">
                  <a:moveTo>
                    <a:pt x="2363" y="8543"/>
                  </a:moveTo>
                  <a:cubicBezTo>
                    <a:pt x="-797" y="12836"/>
                    <a:pt x="-677" y="17564"/>
                    <a:pt x="2060" y="21600"/>
                  </a:cubicBezTo>
                  <a:cubicBezTo>
                    <a:pt x="8694" y="20336"/>
                    <a:pt x="14486" y="17352"/>
                    <a:pt x="17644" y="13059"/>
                  </a:cubicBezTo>
                  <a:cubicBezTo>
                    <a:pt x="20803" y="8764"/>
                    <a:pt x="20687" y="4036"/>
                    <a:pt x="17949" y="0"/>
                  </a:cubicBezTo>
                  <a:cubicBezTo>
                    <a:pt x="11313" y="1266"/>
                    <a:pt x="5524" y="4248"/>
                    <a:pt x="2363" y="8543"/>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80" name="Shape 1258">
              <a:extLst>
                <a:ext uri="{FF2B5EF4-FFF2-40B4-BE49-F238E27FC236}">
                  <a16:creationId xmlns:a16="http://schemas.microsoft.com/office/drawing/2014/main" id="{2583323F-2826-4381-AAD3-E7368A2B6E16}"/>
                </a:ext>
              </a:extLst>
            </p:cNvPr>
            <p:cNvSpPr/>
            <p:nvPr/>
          </p:nvSpPr>
          <p:spPr>
            <a:xfrm>
              <a:off x="1906266" y="2614555"/>
              <a:ext cx="226827" cy="133188"/>
            </a:xfrm>
            <a:custGeom>
              <a:avLst/>
              <a:gdLst/>
              <a:ahLst/>
              <a:cxnLst>
                <a:cxn ang="0">
                  <a:pos x="wd2" y="hd2"/>
                </a:cxn>
                <a:cxn ang="5400000">
                  <a:pos x="wd2" y="hd2"/>
                </a:cxn>
                <a:cxn ang="10800000">
                  <a:pos x="wd2" y="hd2"/>
                </a:cxn>
                <a:cxn ang="16200000">
                  <a:pos x="wd2" y="hd2"/>
                </a:cxn>
              </a:cxnLst>
              <a:rect l="0" t="0" r="r" b="b"/>
              <a:pathLst>
                <a:path w="21600" h="20010" extrusionOk="0">
                  <a:moveTo>
                    <a:pt x="13059" y="2364"/>
                  </a:moveTo>
                  <a:cubicBezTo>
                    <a:pt x="8765" y="-796"/>
                    <a:pt x="4035" y="-677"/>
                    <a:pt x="0" y="2060"/>
                  </a:cubicBezTo>
                  <a:cubicBezTo>
                    <a:pt x="1265" y="8695"/>
                    <a:pt x="4248" y="14486"/>
                    <a:pt x="8541" y="17646"/>
                  </a:cubicBezTo>
                  <a:cubicBezTo>
                    <a:pt x="12837" y="20804"/>
                    <a:pt x="17564" y="20688"/>
                    <a:pt x="21600" y="17951"/>
                  </a:cubicBezTo>
                  <a:cubicBezTo>
                    <a:pt x="20336" y="11313"/>
                    <a:pt x="17352" y="5522"/>
                    <a:pt x="13059" y="2364"/>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81" name="Shape 1259">
              <a:extLst>
                <a:ext uri="{FF2B5EF4-FFF2-40B4-BE49-F238E27FC236}">
                  <a16:creationId xmlns:a16="http://schemas.microsoft.com/office/drawing/2014/main" id="{D86998DB-CA4A-4F2D-9DEB-AB4678CBEF21}"/>
                </a:ext>
              </a:extLst>
            </p:cNvPr>
            <p:cNvSpPr/>
            <p:nvPr/>
          </p:nvSpPr>
          <p:spPr>
            <a:xfrm>
              <a:off x="1653223" y="50604"/>
              <a:ext cx="235195" cy="125751"/>
            </a:xfrm>
            <a:custGeom>
              <a:avLst/>
              <a:gdLst/>
              <a:ahLst/>
              <a:cxnLst>
                <a:cxn ang="0">
                  <a:pos x="wd2" y="hd2"/>
                </a:cxn>
                <a:cxn ang="5400000">
                  <a:pos x="wd2" y="hd2"/>
                </a:cxn>
                <a:cxn ang="10800000">
                  <a:pos x="wd2" y="hd2"/>
                </a:cxn>
                <a:cxn ang="16200000">
                  <a:pos x="wd2" y="hd2"/>
                </a:cxn>
              </a:cxnLst>
              <a:rect l="0" t="0" r="r" b="b"/>
              <a:pathLst>
                <a:path w="21600" h="19473" extrusionOk="0">
                  <a:moveTo>
                    <a:pt x="9037" y="17902"/>
                  </a:moveTo>
                  <a:cubicBezTo>
                    <a:pt x="13332" y="20538"/>
                    <a:pt x="17868" y="19746"/>
                    <a:pt x="21600" y="16366"/>
                  </a:cubicBezTo>
                  <a:cubicBezTo>
                    <a:pt x="20031" y="9728"/>
                    <a:pt x="16856" y="4207"/>
                    <a:pt x="12561" y="1571"/>
                  </a:cubicBezTo>
                  <a:cubicBezTo>
                    <a:pt x="8268" y="-1062"/>
                    <a:pt x="3731" y="-274"/>
                    <a:pt x="0" y="3109"/>
                  </a:cubicBezTo>
                  <a:cubicBezTo>
                    <a:pt x="1568" y="9744"/>
                    <a:pt x="4742" y="15266"/>
                    <a:pt x="9037" y="17902"/>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sp>
          <p:nvSpPr>
            <p:cNvPr id="82" name="Shape 1260">
              <a:extLst>
                <a:ext uri="{FF2B5EF4-FFF2-40B4-BE49-F238E27FC236}">
                  <a16:creationId xmlns:a16="http://schemas.microsoft.com/office/drawing/2014/main" id="{A8812189-D5B6-4319-9695-95C51EDE3098}"/>
                </a:ext>
              </a:extLst>
            </p:cNvPr>
            <p:cNvSpPr/>
            <p:nvPr/>
          </p:nvSpPr>
          <p:spPr>
            <a:xfrm>
              <a:off x="1231482" y="118076"/>
              <a:ext cx="1615861" cy="2895861"/>
            </a:xfrm>
            <a:custGeom>
              <a:avLst/>
              <a:gdLst/>
              <a:ahLst/>
              <a:cxnLst>
                <a:cxn ang="0">
                  <a:pos x="wd2" y="hd2"/>
                </a:cxn>
                <a:cxn ang="5400000">
                  <a:pos x="wd2" y="hd2"/>
                </a:cxn>
                <a:cxn ang="10800000">
                  <a:pos x="wd2" y="hd2"/>
                </a:cxn>
                <a:cxn ang="16200000">
                  <a:pos x="wd2" y="hd2"/>
                </a:cxn>
              </a:cxnLst>
              <a:rect l="0" t="0" r="r" b="b"/>
              <a:pathLst>
                <a:path w="21600" h="21600" extrusionOk="0">
                  <a:moveTo>
                    <a:pt x="1093" y="21600"/>
                  </a:moveTo>
                  <a:lnTo>
                    <a:pt x="0" y="21492"/>
                  </a:lnTo>
                  <a:cubicBezTo>
                    <a:pt x="3101" y="19780"/>
                    <a:pt x="6882" y="19108"/>
                    <a:pt x="9006" y="18706"/>
                  </a:cubicBezTo>
                  <a:cubicBezTo>
                    <a:pt x="9207" y="18668"/>
                    <a:pt x="9394" y="18633"/>
                    <a:pt x="9565" y="18600"/>
                  </a:cubicBezTo>
                  <a:cubicBezTo>
                    <a:pt x="16601" y="17226"/>
                    <a:pt x="21328" y="13593"/>
                    <a:pt x="21328" y="9561"/>
                  </a:cubicBezTo>
                  <a:cubicBezTo>
                    <a:pt x="21328" y="5024"/>
                    <a:pt x="15348" y="1065"/>
                    <a:pt x="7108" y="149"/>
                  </a:cubicBezTo>
                  <a:lnTo>
                    <a:pt x="7161" y="0"/>
                  </a:lnTo>
                  <a:cubicBezTo>
                    <a:pt x="15528" y="931"/>
                    <a:pt x="21600" y="4952"/>
                    <a:pt x="21600" y="9561"/>
                  </a:cubicBezTo>
                  <a:cubicBezTo>
                    <a:pt x="21600" y="13658"/>
                    <a:pt x="16799" y="17347"/>
                    <a:pt x="9654" y="18743"/>
                  </a:cubicBezTo>
                  <a:cubicBezTo>
                    <a:pt x="9483" y="18776"/>
                    <a:pt x="9295" y="18812"/>
                    <a:pt x="9093" y="18850"/>
                  </a:cubicBezTo>
                  <a:cubicBezTo>
                    <a:pt x="6991" y="19247"/>
                    <a:pt x="4149" y="19913"/>
                    <a:pt x="1093" y="21600"/>
                  </a:cubicBezTo>
                </a:path>
              </a:pathLst>
            </a:custGeom>
            <a:grp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dirty="0">
                <a:latin typeface="Arial"/>
                <a:ea typeface="Arial"/>
                <a:cs typeface="Arial"/>
              </a:endParaRPr>
            </a:p>
          </p:txBody>
        </p:sp>
      </p:grpSp>
      <p:sp>
        <p:nvSpPr>
          <p:cNvPr id="83" name="Shape 1400">
            <a:extLst>
              <a:ext uri="{FF2B5EF4-FFF2-40B4-BE49-F238E27FC236}">
                <a16:creationId xmlns:a16="http://schemas.microsoft.com/office/drawing/2014/main" id="{D18897B6-16E1-43EB-8ADF-B05A68D103B1}"/>
              </a:ext>
            </a:extLst>
          </p:cNvPr>
          <p:cNvSpPr/>
          <p:nvPr/>
        </p:nvSpPr>
        <p:spPr>
          <a:xfrm>
            <a:off x="10654236" y="5221303"/>
            <a:ext cx="361597" cy="324191"/>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defTabSz="1155700">
              <a:lnSpc>
                <a:spcPct val="90000"/>
              </a:lnSpc>
              <a:defRPr sz="7200" b="1">
                <a:solidFill>
                  <a:srgbClr val="FFFFFF"/>
                </a:solidFill>
                <a:latin typeface="Helvetica"/>
                <a:ea typeface="Helvetica"/>
                <a:cs typeface="Helvetica"/>
                <a:sym typeface="Helvetica"/>
              </a:defRPr>
            </a:lvl1pPr>
          </a:lstStyle>
          <a:p>
            <a:pPr algn="ctr"/>
            <a:r>
              <a:rPr lang="en-US" sz="1600" b="0" dirty="0">
                <a:solidFill>
                  <a:srgbClr val="00B0DA"/>
                </a:solidFill>
                <a:latin typeface="MADE GoodTime Grotesk" panose="02000503000000020004" pitchFamily="50" charset="0"/>
                <a:ea typeface="Montserrat"/>
                <a:cs typeface="Montserrat"/>
              </a:rPr>
              <a:t>51</a:t>
            </a:r>
            <a:endParaRPr sz="1600" b="0" dirty="0">
              <a:solidFill>
                <a:srgbClr val="00B0DA"/>
              </a:solidFill>
              <a:latin typeface="MADE GoodTime Grotesk" panose="02000503000000020004" pitchFamily="50" charset="0"/>
              <a:ea typeface="Montserrat"/>
              <a:cs typeface="Montserrat"/>
            </a:endParaRPr>
          </a:p>
        </p:txBody>
      </p:sp>
      <p:sp>
        <p:nvSpPr>
          <p:cNvPr id="84" name="Shape 1401">
            <a:extLst>
              <a:ext uri="{FF2B5EF4-FFF2-40B4-BE49-F238E27FC236}">
                <a16:creationId xmlns:a16="http://schemas.microsoft.com/office/drawing/2014/main" id="{B3A0A7E1-4301-4ECB-8519-7BFF9A00D188}"/>
              </a:ext>
            </a:extLst>
          </p:cNvPr>
          <p:cNvSpPr/>
          <p:nvPr/>
        </p:nvSpPr>
        <p:spPr>
          <a:xfrm>
            <a:off x="10535477" y="5062995"/>
            <a:ext cx="596770" cy="614114"/>
          </a:xfrm>
          <a:prstGeom prst="ellipse">
            <a:avLst/>
          </a:prstGeom>
          <a:ln w="63500">
            <a:solidFill>
              <a:srgbClr val="B9D3B6"/>
            </a:solidFill>
            <a:miter lim="400000"/>
          </a:ln>
        </p:spPr>
        <p:txBody>
          <a:bodyPr lIns="50800" tIns="50800" rIns="50800" bIns="50800" anchor="ctr"/>
          <a:lstStyle/>
          <a:p>
            <a:pPr>
              <a:defRPr sz="3600" b="1">
                <a:solidFill>
                  <a:srgbClr val="727171"/>
                </a:solidFill>
                <a:latin typeface="Helvetica"/>
                <a:ea typeface="Helvetica"/>
                <a:cs typeface="Helvetica"/>
                <a:sym typeface="Helvetica"/>
              </a:defRPr>
            </a:pPr>
            <a:endParaRPr dirty="0">
              <a:latin typeface="Montserrat"/>
              <a:ea typeface="Montserrat"/>
              <a:cs typeface="Montserrat"/>
            </a:endParaRPr>
          </a:p>
        </p:txBody>
      </p:sp>
    </p:spTree>
    <p:extLst>
      <p:ext uri="{BB962C8B-B14F-4D97-AF65-F5344CB8AC3E}">
        <p14:creationId xmlns:p14="http://schemas.microsoft.com/office/powerpoint/2010/main" val="18961763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8" name="Freeform 175">
            <a:extLst>
              <a:ext uri="{FF2B5EF4-FFF2-40B4-BE49-F238E27FC236}">
                <a16:creationId xmlns:a16="http://schemas.microsoft.com/office/drawing/2014/main" id="{2B7079C9-5943-46C2-9A12-84886F5C4A73}"/>
              </a:ext>
            </a:extLst>
          </p:cNvPr>
          <p:cNvSpPr>
            <a:spLocks noChangeArrowheads="1"/>
          </p:cNvSpPr>
          <p:nvPr/>
        </p:nvSpPr>
        <p:spPr bwMode="auto">
          <a:xfrm>
            <a:off x="6673171" y="2076683"/>
            <a:ext cx="448787" cy="448056"/>
          </a:xfrm>
          <a:custGeom>
            <a:avLst/>
            <a:gdLst>
              <a:gd name="T0" fmla="*/ 126744 w 619"/>
              <a:gd name="T1" fmla="*/ 116824 h 634"/>
              <a:gd name="T2" fmla="*/ 126744 w 619"/>
              <a:gd name="T3" fmla="*/ 116824 h 634"/>
              <a:gd name="T4" fmla="*/ 137515 w 619"/>
              <a:gd name="T5" fmla="*/ 68868 h 634"/>
              <a:gd name="T6" fmla="*/ 73964 w 619"/>
              <a:gd name="T7" fmla="*/ 0 h 634"/>
              <a:gd name="T8" fmla="*/ 10412 w 619"/>
              <a:gd name="T9" fmla="*/ 68868 h 634"/>
              <a:gd name="T10" fmla="*/ 26210 w 619"/>
              <a:gd name="T11" fmla="*/ 116824 h 634"/>
              <a:gd name="T12" fmla="*/ 0 w 619"/>
              <a:gd name="T13" fmla="*/ 153962 h 634"/>
              <a:gd name="T14" fmla="*/ 0 w 619"/>
              <a:gd name="T15" fmla="*/ 185692 h 634"/>
              <a:gd name="T16" fmla="*/ 42368 w 619"/>
              <a:gd name="T17" fmla="*/ 228239 h 634"/>
              <a:gd name="T18" fmla="*/ 110945 w 619"/>
              <a:gd name="T19" fmla="*/ 228239 h 634"/>
              <a:gd name="T20" fmla="*/ 153313 w 619"/>
              <a:gd name="T21" fmla="*/ 185692 h 634"/>
              <a:gd name="T22" fmla="*/ 153313 w 619"/>
              <a:gd name="T23" fmla="*/ 153962 h 634"/>
              <a:gd name="T24" fmla="*/ 126744 w 619"/>
              <a:gd name="T25" fmla="*/ 116824 h 634"/>
              <a:gd name="T26" fmla="*/ 26210 w 619"/>
              <a:gd name="T27" fmla="*/ 68868 h 634"/>
              <a:gd name="T28" fmla="*/ 26210 w 619"/>
              <a:gd name="T29" fmla="*/ 68868 h 634"/>
              <a:gd name="T30" fmla="*/ 73964 w 619"/>
              <a:gd name="T31" fmla="*/ 15865 h 634"/>
              <a:gd name="T32" fmla="*/ 126744 w 619"/>
              <a:gd name="T33" fmla="*/ 68868 h 634"/>
              <a:gd name="T34" fmla="*/ 73964 w 619"/>
              <a:gd name="T35" fmla="*/ 127280 h 634"/>
              <a:gd name="T36" fmla="*/ 26210 w 619"/>
              <a:gd name="T37" fmla="*/ 68868 h 634"/>
              <a:gd name="T38" fmla="*/ 137515 w 619"/>
              <a:gd name="T39" fmla="*/ 180644 h 634"/>
              <a:gd name="T40" fmla="*/ 137515 w 619"/>
              <a:gd name="T41" fmla="*/ 180644 h 634"/>
              <a:gd name="T42" fmla="*/ 105560 w 619"/>
              <a:gd name="T43" fmla="*/ 212374 h 634"/>
              <a:gd name="T44" fmla="*/ 47394 w 619"/>
              <a:gd name="T45" fmla="*/ 212374 h 634"/>
              <a:gd name="T46" fmla="*/ 10412 w 619"/>
              <a:gd name="T47" fmla="*/ 180644 h 634"/>
              <a:gd name="T48" fmla="*/ 10412 w 619"/>
              <a:gd name="T49" fmla="*/ 159371 h 634"/>
              <a:gd name="T50" fmla="*/ 36982 w 619"/>
              <a:gd name="T51" fmla="*/ 127280 h 634"/>
              <a:gd name="T52" fmla="*/ 73964 w 619"/>
              <a:gd name="T53" fmla="*/ 143506 h 634"/>
              <a:gd name="T54" fmla="*/ 110945 w 619"/>
              <a:gd name="T55" fmla="*/ 127280 h 634"/>
              <a:gd name="T56" fmla="*/ 137515 w 619"/>
              <a:gd name="T57" fmla="*/ 159371 h 634"/>
              <a:gd name="T58" fmla="*/ 137515 w 619"/>
              <a:gd name="T59" fmla="*/ 180644 h 634"/>
              <a:gd name="T60" fmla="*/ 158340 w 619"/>
              <a:gd name="T61" fmla="*/ 58412 h 634"/>
              <a:gd name="T62" fmla="*/ 158340 w 619"/>
              <a:gd name="T63" fmla="*/ 58412 h 634"/>
              <a:gd name="T64" fmla="*/ 216505 w 619"/>
              <a:gd name="T65" fmla="*/ 58412 h 634"/>
              <a:gd name="T66" fmla="*/ 221891 w 619"/>
              <a:gd name="T67" fmla="*/ 47595 h 634"/>
              <a:gd name="T68" fmla="*/ 216505 w 619"/>
              <a:gd name="T69" fmla="*/ 42547 h 634"/>
              <a:gd name="T70" fmla="*/ 158340 w 619"/>
              <a:gd name="T71" fmla="*/ 42547 h 634"/>
              <a:gd name="T72" fmla="*/ 153313 w 619"/>
              <a:gd name="T73" fmla="*/ 47595 h 634"/>
              <a:gd name="T74" fmla="*/ 158340 w 619"/>
              <a:gd name="T75" fmla="*/ 58412 h 634"/>
              <a:gd name="T76" fmla="*/ 216505 w 619"/>
              <a:gd name="T77" fmla="*/ 169827 h 634"/>
              <a:gd name="T78" fmla="*/ 216505 w 619"/>
              <a:gd name="T79" fmla="*/ 169827 h 634"/>
              <a:gd name="T80" fmla="*/ 174497 w 619"/>
              <a:gd name="T81" fmla="*/ 169827 h 634"/>
              <a:gd name="T82" fmla="*/ 169111 w 619"/>
              <a:gd name="T83" fmla="*/ 175236 h 634"/>
              <a:gd name="T84" fmla="*/ 174497 w 619"/>
              <a:gd name="T85" fmla="*/ 185692 h 634"/>
              <a:gd name="T86" fmla="*/ 216505 w 619"/>
              <a:gd name="T87" fmla="*/ 185692 h 634"/>
              <a:gd name="T88" fmla="*/ 221891 w 619"/>
              <a:gd name="T89" fmla="*/ 175236 h 634"/>
              <a:gd name="T90" fmla="*/ 216505 w 619"/>
              <a:gd name="T91" fmla="*/ 169827 h 634"/>
              <a:gd name="T92" fmla="*/ 216505 w 619"/>
              <a:gd name="T93" fmla="*/ 85094 h 634"/>
              <a:gd name="T94" fmla="*/ 216505 w 619"/>
              <a:gd name="T95" fmla="*/ 85094 h 634"/>
              <a:gd name="T96" fmla="*/ 158340 w 619"/>
              <a:gd name="T97" fmla="*/ 85094 h 634"/>
              <a:gd name="T98" fmla="*/ 153313 w 619"/>
              <a:gd name="T99" fmla="*/ 90142 h 634"/>
              <a:gd name="T100" fmla="*/ 158340 w 619"/>
              <a:gd name="T101" fmla="*/ 100959 h 634"/>
              <a:gd name="T102" fmla="*/ 216505 w 619"/>
              <a:gd name="T103" fmla="*/ 100959 h 634"/>
              <a:gd name="T104" fmla="*/ 221891 w 619"/>
              <a:gd name="T105" fmla="*/ 90142 h 634"/>
              <a:gd name="T106" fmla="*/ 216505 w 619"/>
              <a:gd name="T107" fmla="*/ 85094 h 634"/>
              <a:gd name="T108" fmla="*/ 216505 w 619"/>
              <a:gd name="T109" fmla="*/ 127280 h 634"/>
              <a:gd name="T110" fmla="*/ 216505 w 619"/>
              <a:gd name="T111" fmla="*/ 127280 h 634"/>
              <a:gd name="T112" fmla="*/ 174497 w 619"/>
              <a:gd name="T113" fmla="*/ 127280 h 634"/>
              <a:gd name="T114" fmla="*/ 169111 w 619"/>
              <a:gd name="T115" fmla="*/ 132689 h 634"/>
              <a:gd name="T116" fmla="*/ 174497 w 619"/>
              <a:gd name="T117" fmla="*/ 143506 h 634"/>
              <a:gd name="T118" fmla="*/ 216505 w 619"/>
              <a:gd name="T119" fmla="*/ 143506 h 634"/>
              <a:gd name="T120" fmla="*/ 221891 w 619"/>
              <a:gd name="T121" fmla="*/ 132689 h 634"/>
              <a:gd name="T122" fmla="*/ 216505 w 619"/>
              <a:gd name="T123" fmla="*/ 127280 h 634"/>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619" h="634">
                <a:moveTo>
                  <a:pt x="353" y="324"/>
                </a:moveTo>
                <a:lnTo>
                  <a:pt x="353" y="324"/>
                </a:lnTo>
                <a:cubicBezTo>
                  <a:pt x="368" y="280"/>
                  <a:pt x="383" y="250"/>
                  <a:pt x="383" y="191"/>
                </a:cubicBezTo>
                <a:cubicBezTo>
                  <a:pt x="383" y="89"/>
                  <a:pt x="309" y="0"/>
                  <a:pt x="206" y="0"/>
                </a:cubicBezTo>
                <a:cubicBezTo>
                  <a:pt x="118" y="0"/>
                  <a:pt x="29" y="89"/>
                  <a:pt x="29" y="191"/>
                </a:cubicBezTo>
                <a:cubicBezTo>
                  <a:pt x="29" y="250"/>
                  <a:pt x="44" y="280"/>
                  <a:pt x="73" y="324"/>
                </a:cubicBezTo>
                <a:cubicBezTo>
                  <a:pt x="29" y="339"/>
                  <a:pt x="0" y="383"/>
                  <a:pt x="0" y="427"/>
                </a:cubicBezTo>
                <a:cubicBezTo>
                  <a:pt x="0" y="515"/>
                  <a:pt x="0" y="515"/>
                  <a:pt x="0" y="515"/>
                </a:cubicBezTo>
                <a:cubicBezTo>
                  <a:pt x="0" y="574"/>
                  <a:pt x="44" y="633"/>
                  <a:pt x="118" y="633"/>
                </a:cubicBezTo>
                <a:cubicBezTo>
                  <a:pt x="309" y="633"/>
                  <a:pt x="309" y="633"/>
                  <a:pt x="309" y="633"/>
                </a:cubicBezTo>
                <a:cubicBezTo>
                  <a:pt x="368" y="633"/>
                  <a:pt x="427" y="574"/>
                  <a:pt x="427" y="515"/>
                </a:cubicBezTo>
                <a:cubicBezTo>
                  <a:pt x="427" y="427"/>
                  <a:pt x="427" y="427"/>
                  <a:pt x="427" y="427"/>
                </a:cubicBezTo>
                <a:cubicBezTo>
                  <a:pt x="427" y="383"/>
                  <a:pt x="398" y="339"/>
                  <a:pt x="353" y="324"/>
                </a:cubicBezTo>
                <a:close/>
                <a:moveTo>
                  <a:pt x="73" y="191"/>
                </a:moveTo>
                <a:lnTo>
                  <a:pt x="73" y="191"/>
                </a:lnTo>
                <a:cubicBezTo>
                  <a:pt x="73" y="103"/>
                  <a:pt x="132" y="44"/>
                  <a:pt x="206" y="44"/>
                </a:cubicBezTo>
                <a:cubicBezTo>
                  <a:pt x="280" y="44"/>
                  <a:pt x="353" y="103"/>
                  <a:pt x="353" y="191"/>
                </a:cubicBezTo>
                <a:cubicBezTo>
                  <a:pt x="353" y="280"/>
                  <a:pt x="280" y="353"/>
                  <a:pt x="206" y="353"/>
                </a:cubicBezTo>
                <a:cubicBezTo>
                  <a:pt x="132" y="353"/>
                  <a:pt x="73" y="280"/>
                  <a:pt x="73" y="191"/>
                </a:cubicBezTo>
                <a:close/>
                <a:moveTo>
                  <a:pt x="383" y="501"/>
                </a:moveTo>
                <a:lnTo>
                  <a:pt x="383" y="501"/>
                </a:lnTo>
                <a:cubicBezTo>
                  <a:pt x="383" y="545"/>
                  <a:pt x="339" y="589"/>
                  <a:pt x="294" y="589"/>
                </a:cubicBezTo>
                <a:cubicBezTo>
                  <a:pt x="132" y="589"/>
                  <a:pt x="132" y="589"/>
                  <a:pt x="132" y="589"/>
                </a:cubicBezTo>
                <a:cubicBezTo>
                  <a:pt x="73" y="589"/>
                  <a:pt x="29" y="545"/>
                  <a:pt x="29" y="501"/>
                </a:cubicBezTo>
                <a:cubicBezTo>
                  <a:pt x="29" y="442"/>
                  <a:pt x="29" y="442"/>
                  <a:pt x="29" y="442"/>
                </a:cubicBezTo>
                <a:cubicBezTo>
                  <a:pt x="29" y="398"/>
                  <a:pt x="59" y="368"/>
                  <a:pt x="103" y="353"/>
                </a:cubicBezTo>
                <a:cubicBezTo>
                  <a:pt x="132" y="383"/>
                  <a:pt x="177" y="398"/>
                  <a:pt x="206" y="398"/>
                </a:cubicBezTo>
                <a:cubicBezTo>
                  <a:pt x="250" y="398"/>
                  <a:pt x="280" y="383"/>
                  <a:pt x="309" y="353"/>
                </a:cubicBezTo>
                <a:cubicBezTo>
                  <a:pt x="353" y="368"/>
                  <a:pt x="383" y="398"/>
                  <a:pt x="383" y="442"/>
                </a:cubicBezTo>
                <a:lnTo>
                  <a:pt x="383" y="501"/>
                </a:lnTo>
                <a:close/>
                <a:moveTo>
                  <a:pt x="441" y="162"/>
                </a:moveTo>
                <a:lnTo>
                  <a:pt x="441" y="162"/>
                </a:lnTo>
                <a:cubicBezTo>
                  <a:pt x="603" y="162"/>
                  <a:pt x="603" y="162"/>
                  <a:pt x="603" y="162"/>
                </a:cubicBezTo>
                <a:cubicBezTo>
                  <a:pt x="618" y="162"/>
                  <a:pt x="618" y="148"/>
                  <a:pt x="618" y="132"/>
                </a:cubicBezTo>
                <a:cubicBezTo>
                  <a:pt x="618" y="132"/>
                  <a:pt x="618" y="118"/>
                  <a:pt x="603" y="118"/>
                </a:cubicBezTo>
                <a:cubicBezTo>
                  <a:pt x="441" y="118"/>
                  <a:pt x="441" y="118"/>
                  <a:pt x="441" y="118"/>
                </a:cubicBezTo>
                <a:lnTo>
                  <a:pt x="427" y="132"/>
                </a:lnTo>
                <a:cubicBezTo>
                  <a:pt x="427" y="148"/>
                  <a:pt x="441" y="162"/>
                  <a:pt x="441" y="162"/>
                </a:cubicBezTo>
                <a:close/>
                <a:moveTo>
                  <a:pt x="603" y="471"/>
                </a:moveTo>
                <a:lnTo>
                  <a:pt x="603" y="471"/>
                </a:lnTo>
                <a:cubicBezTo>
                  <a:pt x="486" y="471"/>
                  <a:pt x="486" y="471"/>
                  <a:pt x="486" y="471"/>
                </a:cubicBezTo>
                <a:cubicBezTo>
                  <a:pt x="471" y="471"/>
                  <a:pt x="471" y="486"/>
                  <a:pt x="471" y="486"/>
                </a:cubicBezTo>
                <a:cubicBezTo>
                  <a:pt x="471" y="501"/>
                  <a:pt x="471" y="515"/>
                  <a:pt x="486" y="515"/>
                </a:cubicBezTo>
                <a:cubicBezTo>
                  <a:pt x="603" y="515"/>
                  <a:pt x="603" y="515"/>
                  <a:pt x="603" y="515"/>
                </a:cubicBezTo>
                <a:cubicBezTo>
                  <a:pt x="618" y="515"/>
                  <a:pt x="618" y="501"/>
                  <a:pt x="618" y="486"/>
                </a:cubicBezTo>
                <a:cubicBezTo>
                  <a:pt x="618" y="486"/>
                  <a:pt x="618" y="471"/>
                  <a:pt x="603" y="471"/>
                </a:cubicBezTo>
                <a:close/>
                <a:moveTo>
                  <a:pt x="603" y="236"/>
                </a:moveTo>
                <a:lnTo>
                  <a:pt x="603" y="236"/>
                </a:lnTo>
                <a:cubicBezTo>
                  <a:pt x="441" y="236"/>
                  <a:pt x="441" y="236"/>
                  <a:pt x="441" y="236"/>
                </a:cubicBezTo>
                <a:lnTo>
                  <a:pt x="427" y="250"/>
                </a:lnTo>
                <a:cubicBezTo>
                  <a:pt x="427" y="265"/>
                  <a:pt x="441" y="280"/>
                  <a:pt x="441" y="280"/>
                </a:cubicBezTo>
                <a:cubicBezTo>
                  <a:pt x="603" y="280"/>
                  <a:pt x="603" y="280"/>
                  <a:pt x="603" y="280"/>
                </a:cubicBezTo>
                <a:cubicBezTo>
                  <a:pt x="618" y="280"/>
                  <a:pt x="618" y="265"/>
                  <a:pt x="618" y="250"/>
                </a:cubicBezTo>
                <a:cubicBezTo>
                  <a:pt x="618" y="250"/>
                  <a:pt x="618" y="236"/>
                  <a:pt x="603" y="236"/>
                </a:cubicBezTo>
                <a:close/>
                <a:moveTo>
                  <a:pt x="603" y="353"/>
                </a:moveTo>
                <a:lnTo>
                  <a:pt x="603" y="353"/>
                </a:lnTo>
                <a:cubicBezTo>
                  <a:pt x="486" y="353"/>
                  <a:pt x="486" y="353"/>
                  <a:pt x="486" y="353"/>
                </a:cubicBezTo>
                <a:cubicBezTo>
                  <a:pt x="471" y="353"/>
                  <a:pt x="471" y="368"/>
                  <a:pt x="471" y="368"/>
                </a:cubicBezTo>
                <a:cubicBezTo>
                  <a:pt x="471" y="383"/>
                  <a:pt x="471" y="398"/>
                  <a:pt x="486" y="398"/>
                </a:cubicBezTo>
                <a:cubicBezTo>
                  <a:pt x="603" y="398"/>
                  <a:pt x="603" y="398"/>
                  <a:pt x="603" y="398"/>
                </a:cubicBezTo>
                <a:cubicBezTo>
                  <a:pt x="618" y="398"/>
                  <a:pt x="618" y="383"/>
                  <a:pt x="618" y="368"/>
                </a:cubicBezTo>
                <a:cubicBezTo>
                  <a:pt x="618" y="368"/>
                  <a:pt x="618" y="353"/>
                  <a:pt x="603" y="353"/>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lIns="91431" tIns="45716" rIns="91431" bIns="45716" anchor="ctr"/>
          <a:lstStyle/>
          <a:p>
            <a:endParaRPr lang="en-US"/>
          </a:p>
        </p:txBody>
      </p:sp>
      <p:sp>
        <p:nvSpPr>
          <p:cNvPr id="12" name="TextBox 11">
            <a:extLst>
              <a:ext uri="{FF2B5EF4-FFF2-40B4-BE49-F238E27FC236}">
                <a16:creationId xmlns:a16="http://schemas.microsoft.com/office/drawing/2014/main" id="{A94AB4CC-2C5A-4F37-A6E0-92DC2DA1A26E}"/>
              </a:ext>
            </a:extLst>
          </p:cNvPr>
          <p:cNvSpPr txBox="1"/>
          <p:nvPr/>
        </p:nvSpPr>
        <p:spPr>
          <a:xfrm>
            <a:off x="7674982" y="1852980"/>
            <a:ext cx="1708728" cy="276999"/>
          </a:xfrm>
          <a:prstGeom prst="rect">
            <a:avLst/>
          </a:prstGeom>
          <a:noFill/>
        </p:spPr>
        <p:txBody>
          <a:bodyPr wrap="square" rtlCol="0">
            <a:spAutoFit/>
          </a:bodyPr>
          <a:lstStyle/>
          <a:p>
            <a:r>
              <a:rPr lang="en-US" sz="1200" dirty="0">
                <a:solidFill>
                  <a:srgbClr val="F6F6F6"/>
                </a:solidFill>
                <a:latin typeface="MADE GoodTime Grotesk" panose="02000503000000020004" pitchFamily="50" charset="0"/>
              </a:rPr>
              <a:t>Load “Fixed” Labels</a:t>
            </a:r>
          </a:p>
        </p:txBody>
      </p:sp>
      <p:sp>
        <p:nvSpPr>
          <p:cNvPr id="13" name="TextBox 12">
            <a:extLst>
              <a:ext uri="{FF2B5EF4-FFF2-40B4-BE49-F238E27FC236}">
                <a16:creationId xmlns:a16="http://schemas.microsoft.com/office/drawing/2014/main" id="{2248CC75-C20D-4C88-A957-58A4DE8EC00B}"/>
              </a:ext>
            </a:extLst>
          </p:cNvPr>
          <p:cNvSpPr txBox="1"/>
          <p:nvPr/>
        </p:nvSpPr>
        <p:spPr>
          <a:xfrm>
            <a:off x="7655716" y="2160780"/>
            <a:ext cx="2286571" cy="525528"/>
          </a:xfrm>
          <a:prstGeom prst="rect">
            <a:avLst/>
          </a:prstGeom>
          <a:noFill/>
        </p:spPr>
        <p:txBody>
          <a:bodyPr wrap="square" rtlCol="0">
            <a:spAutoFit/>
          </a:bodyPr>
          <a:lstStyle/>
          <a:p>
            <a:pPr>
              <a:lnSpc>
                <a:spcPct val="150000"/>
              </a:lnSpc>
            </a:pPr>
            <a:r>
              <a:rPr lang="en-US" sz="1000" b="1" spc="90" dirty="0">
                <a:solidFill>
                  <a:srgbClr val="F6F6F6"/>
                </a:solidFill>
                <a:latin typeface="GeosansLight" panose="02000603020000020003" pitchFamily="2" charset="0"/>
              </a:rPr>
              <a:t>56 manually selected and fixed train image labels.</a:t>
            </a:r>
            <a:endParaRPr lang="en-US" sz="1000" spc="90" dirty="0">
              <a:solidFill>
                <a:srgbClr val="F6F6F6"/>
              </a:solidFill>
              <a:latin typeface="GeosansLight" panose="02000603020000020003" pitchFamily="2" charset="0"/>
            </a:endParaRPr>
          </a:p>
        </p:txBody>
      </p:sp>
      <p:sp>
        <p:nvSpPr>
          <p:cNvPr id="14" name="TextBox 13">
            <a:extLst>
              <a:ext uri="{FF2B5EF4-FFF2-40B4-BE49-F238E27FC236}">
                <a16:creationId xmlns:a16="http://schemas.microsoft.com/office/drawing/2014/main" id="{3A5C0F2B-BCEB-47F8-AD36-3F3E2680C944}"/>
              </a:ext>
            </a:extLst>
          </p:cNvPr>
          <p:cNvSpPr txBox="1"/>
          <p:nvPr/>
        </p:nvSpPr>
        <p:spPr>
          <a:xfrm>
            <a:off x="7674982" y="3925619"/>
            <a:ext cx="1708728" cy="276999"/>
          </a:xfrm>
          <a:prstGeom prst="rect">
            <a:avLst/>
          </a:prstGeom>
          <a:noFill/>
        </p:spPr>
        <p:txBody>
          <a:bodyPr wrap="square" rtlCol="0">
            <a:spAutoFit/>
          </a:bodyPr>
          <a:lstStyle/>
          <a:p>
            <a:r>
              <a:rPr lang="en-US" sz="1200" dirty="0">
                <a:solidFill>
                  <a:srgbClr val="F6F6F6"/>
                </a:solidFill>
                <a:latin typeface="MADE GoodTime Grotesk" panose="02000503000000020004" pitchFamily="50" charset="0"/>
              </a:rPr>
              <a:t>Scale Pixel Values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9B010239-C491-4D01-A0D1-857092C858E5}"/>
                  </a:ext>
                </a:extLst>
              </p:cNvPr>
              <p:cNvSpPr txBox="1"/>
              <p:nvPr/>
            </p:nvSpPr>
            <p:spPr>
              <a:xfrm>
                <a:off x="7655716" y="4233419"/>
                <a:ext cx="759079" cy="486223"/>
              </a:xfrm>
              <a:prstGeom prst="rect">
                <a:avLst/>
              </a:prstGeom>
              <a:noFill/>
            </p:spPr>
            <p:txBody>
              <a:bodyPr wrap="square" rtlCol="0">
                <a:spAutoFit/>
              </a:bodyPr>
              <a:lstStyle/>
              <a:p>
                <a:pPr>
                  <a:lnSpc>
                    <a:spcPct val="150000"/>
                  </a:lnSpc>
                </a:pPr>
                <a14:m>
                  <m:oMathPara xmlns:m="http://schemas.openxmlformats.org/officeDocument/2006/math">
                    <m:oMathParaPr>
                      <m:jc m:val="left"/>
                    </m:oMathParaPr>
                    <m:oMath xmlns:m="http://schemas.openxmlformats.org/officeDocument/2006/math">
                      <m:acc>
                        <m:accPr>
                          <m:chr m:val="̅"/>
                          <m:ctrlPr>
                            <a:rPr lang="en-US" sz="1000" i="1" spc="90" smtClean="0">
                              <a:solidFill>
                                <a:srgbClr val="F6F6F6"/>
                              </a:solidFill>
                              <a:latin typeface="Cambria Math" panose="02040503050406030204" pitchFamily="18" charset="0"/>
                            </a:rPr>
                          </m:ctrlPr>
                        </m:accPr>
                        <m:e>
                          <m:r>
                            <a:rPr lang="en-US" sz="1000" b="0" i="1" spc="90" smtClean="0">
                              <a:solidFill>
                                <a:srgbClr val="F6F6F6"/>
                              </a:solidFill>
                              <a:latin typeface="Cambria Math" panose="02040503050406030204" pitchFamily="18" charset="0"/>
                            </a:rPr>
                            <m:t>𝑥</m:t>
                          </m:r>
                        </m:e>
                      </m:acc>
                      <m:r>
                        <a:rPr lang="en-US" sz="1000" b="0" i="0" spc="90" smtClean="0">
                          <a:solidFill>
                            <a:srgbClr val="F6F6F6"/>
                          </a:solidFill>
                          <a:latin typeface="Cambria Math" panose="02040503050406030204" pitchFamily="18" charset="0"/>
                        </a:rPr>
                        <m:t>=</m:t>
                      </m:r>
                      <m:f>
                        <m:fPr>
                          <m:ctrlPr>
                            <a:rPr lang="en-US" sz="1000" b="0" i="1" spc="90" smtClean="0">
                              <a:solidFill>
                                <a:srgbClr val="F6F6F6"/>
                              </a:solidFill>
                              <a:latin typeface="Cambria Math" panose="02040503050406030204" pitchFamily="18" charset="0"/>
                            </a:rPr>
                          </m:ctrlPr>
                        </m:fPr>
                        <m:num>
                          <m:r>
                            <a:rPr lang="en-US" sz="1000" b="0" i="1" spc="90" smtClean="0">
                              <a:solidFill>
                                <a:srgbClr val="F6F6F6"/>
                              </a:solidFill>
                              <a:latin typeface="Cambria Math" panose="02040503050406030204" pitchFamily="18" charset="0"/>
                            </a:rPr>
                            <m:t>𝑥</m:t>
                          </m:r>
                        </m:num>
                        <m:den>
                          <m:r>
                            <a:rPr lang="en-US" sz="1000" b="0" i="1" spc="90" smtClean="0">
                              <a:solidFill>
                                <a:srgbClr val="F6F6F6"/>
                              </a:solidFill>
                              <a:latin typeface="Cambria Math" panose="02040503050406030204" pitchFamily="18" charset="0"/>
                            </a:rPr>
                            <m:t>255</m:t>
                          </m:r>
                        </m:den>
                      </m:f>
                    </m:oMath>
                  </m:oMathPara>
                </a14:m>
                <a:endParaRPr lang="en-US" sz="1000" spc="90" dirty="0">
                  <a:solidFill>
                    <a:srgbClr val="F6F6F6"/>
                  </a:solidFill>
                  <a:latin typeface="GeosansLight" panose="02000603020000020003" pitchFamily="2" charset="0"/>
                </a:endParaRPr>
              </a:p>
            </p:txBody>
          </p:sp>
        </mc:Choice>
        <mc:Fallback xmlns="">
          <p:sp>
            <p:nvSpPr>
              <p:cNvPr id="15" name="TextBox 14">
                <a:extLst>
                  <a:ext uri="{FF2B5EF4-FFF2-40B4-BE49-F238E27FC236}">
                    <a16:creationId xmlns:a16="http://schemas.microsoft.com/office/drawing/2014/main" id="{9B010239-C491-4D01-A0D1-857092C858E5}"/>
                  </a:ext>
                </a:extLst>
              </p:cNvPr>
              <p:cNvSpPr txBox="1">
                <a:spLocks noRot="1" noChangeAspect="1" noMove="1" noResize="1" noEditPoints="1" noAdjustHandles="1" noChangeArrowheads="1" noChangeShapeType="1" noTextEdit="1"/>
              </p:cNvSpPr>
              <p:nvPr/>
            </p:nvSpPr>
            <p:spPr>
              <a:xfrm>
                <a:off x="7655716" y="4233419"/>
                <a:ext cx="759079" cy="486223"/>
              </a:xfrm>
              <a:prstGeom prst="rect">
                <a:avLst/>
              </a:prstGeom>
              <a:blipFill>
                <a:blip r:embed="rId2"/>
                <a:stretch>
                  <a:fillRect/>
                </a:stretch>
              </a:blipFill>
            </p:spPr>
            <p:txBody>
              <a:bodyPr/>
              <a:lstStyle/>
              <a:p>
                <a:r>
                  <a:rPr lang="en-US">
                    <a:noFill/>
                  </a:rPr>
                  <a:t> </a:t>
                </a:r>
              </a:p>
            </p:txBody>
          </p:sp>
        </mc:Fallback>
      </mc:AlternateContent>
      <p:sp>
        <p:nvSpPr>
          <p:cNvPr id="16" name="TextBox 15">
            <a:extLst>
              <a:ext uri="{FF2B5EF4-FFF2-40B4-BE49-F238E27FC236}">
                <a16:creationId xmlns:a16="http://schemas.microsoft.com/office/drawing/2014/main" id="{A9DD7024-557D-45DE-BBBA-4B9EE7C2CD50}"/>
              </a:ext>
            </a:extLst>
          </p:cNvPr>
          <p:cNvSpPr txBox="1"/>
          <p:nvPr/>
        </p:nvSpPr>
        <p:spPr>
          <a:xfrm>
            <a:off x="3232256" y="1868220"/>
            <a:ext cx="1708728" cy="276999"/>
          </a:xfrm>
          <a:prstGeom prst="rect">
            <a:avLst/>
          </a:prstGeom>
          <a:noFill/>
        </p:spPr>
        <p:txBody>
          <a:bodyPr wrap="square" rtlCol="0">
            <a:spAutoFit/>
          </a:bodyPr>
          <a:lstStyle/>
          <a:p>
            <a:r>
              <a:rPr lang="en-US" sz="1200" dirty="0">
                <a:solidFill>
                  <a:srgbClr val="F6F6F6"/>
                </a:solidFill>
                <a:latin typeface="MADE GoodTime Grotesk" panose="02000503000000020004" pitchFamily="50" charset="0"/>
              </a:rPr>
              <a:t>Drop “Bad” Images</a:t>
            </a:r>
          </a:p>
        </p:txBody>
      </p:sp>
      <p:sp>
        <p:nvSpPr>
          <p:cNvPr id="17" name="TextBox 16">
            <a:extLst>
              <a:ext uri="{FF2B5EF4-FFF2-40B4-BE49-F238E27FC236}">
                <a16:creationId xmlns:a16="http://schemas.microsoft.com/office/drawing/2014/main" id="{DD74250F-E890-490A-8B06-BC23DDDBAAB9}"/>
              </a:ext>
            </a:extLst>
          </p:cNvPr>
          <p:cNvSpPr txBox="1"/>
          <p:nvPr/>
        </p:nvSpPr>
        <p:spPr>
          <a:xfrm>
            <a:off x="5165229" y="2659312"/>
            <a:ext cx="610538" cy="294696"/>
          </a:xfrm>
          <a:prstGeom prst="rect">
            <a:avLst/>
          </a:prstGeom>
          <a:noFill/>
        </p:spPr>
        <p:txBody>
          <a:bodyPr wrap="square" rtlCol="0">
            <a:spAutoFit/>
          </a:bodyPr>
          <a:lstStyle/>
          <a:p>
            <a:pPr>
              <a:lnSpc>
                <a:spcPct val="150000"/>
              </a:lnSpc>
            </a:pPr>
            <a:r>
              <a:rPr lang="en-US" sz="1000" spc="90" dirty="0">
                <a:solidFill>
                  <a:srgbClr val="F6F6F6"/>
                </a:solidFill>
                <a:latin typeface="GeosansLight" panose="02000603020000020003" pitchFamily="2" charset="0"/>
              </a:rPr>
              <a:t>x 2</a:t>
            </a:r>
          </a:p>
        </p:txBody>
      </p:sp>
      <p:sp>
        <p:nvSpPr>
          <p:cNvPr id="18" name="TextBox 17">
            <a:extLst>
              <a:ext uri="{FF2B5EF4-FFF2-40B4-BE49-F238E27FC236}">
                <a16:creationId xmlns:a16="http://schemas.microsoft.com/office/drawing/2014/main" id="{B02A7C51-F83D-4966-B10D-A9EAF58DE0E4}"/>
              </a:ext>
            </a:extLst>
          </p:cNvPr>
          <p:cNvSpPr txBox="1"/>
          <p:nvPr/>
        </p:nvSpPr>
        <p:spPr>
          <a:xfrm>
            <a:off x="3232256" y="3940859"/>
            <a:ext cx="1708728" cy="276999"/>
          </a:xfrm>
          <a:prstGeom prst="rect">
            <a:avLst/>
          </a:prstGeom>
          <a:noFill/>
        </p:spPr>
        <p:txBody>
          <a:bodyPr wrap="square" rtlCol="0">
            <a:spAutoFit/>
          </a:bodyPr>
          <a:lstStyle/>
          <a:p>
            <a:r>
              <a:rPr lang="en-US" sz="1200" dirty="0">
                <a:solidFill>
                  <a:srgbClr val="F6F6F6"/>
                </a:solidFill>
                <a:latin typeface="MADE GoodTime Grotesk" panose="02000503000000020004" pitchFamily="50" charset="0"/>
              </a:rPr>
              <a:t>Deduplication</a:t>
            </a:r>
          </a:p>
        </p:txBody>
      </p:sp>
      <p:sp>
        <p:nvSpPr>
          <p:cNvPr id="19" name="TextBox 18">
            <a:extLst>
              <a:ext uri="{FF2B5EF4-FFF2-40B4-BE49-F238E27FC236}">
                <a16:creationId xmlns:a16="http://schemas.microsoft.com/office/drawing/2014/main" id="{84F731ED-3BC9-464F-8EFC-132C29080E5C}"/>
              </a:ext>
            </a:extLst>
          </p:cNvPr>
          <p:cNvSpPr txBox="1"/>
          <p:nvPr/>
        </p:nvSpPr>
        <p:spPr>
          <a:xfrm>
            <a:off x="3232256" y="4248659"/>
            <a:ext cx="2176194" cy="756361"/>
          </a:xfrm>
          <a:prstGeom prst="rect">
            <a:avLst/>
          </a:prstGeom>
          <a:noFill/>
        </p:spPr>
        <p:txBody>
          <a:bodyPr wrap="square" rtlCol="0">
            <a:spAutoFit/>
          </a:bodyPr>
          <a:lstStyle/>
          <a:p>
            <a:pPr>
              <a:lnSpc>
                <a:spcPct val="150000"/>
              </a:lnSpc>
            </a:pPr>
            <a:r>
              <a:rPr lang="en-US" sz="1000" b="1" spc="90" dirty="0">
                <a:solidFill>
                  <a:srgbClr val="F6F6F6"/>
                </a:solidFill>
                <a:latin typeface="GeosansLight" panose="02000603020000020003" pitchFamily="2" charset="0"/>
              </a:rPr>
              <a:t>Hashing to identify duplicate images; taking the mean average of label values.</a:t>
            </a:r>
            <a:endParaRPr lang="en-US" sz="1000" spc="90" dirty="0">
              <a:solidFill>
                <a:srgbClr val="F6F6F6"/>
              </a:solidFill>
              <a:latin typeface="GeosansLight" panose="02000603020000020003" pitchFamily="2" charset="0"/>
            </a:endParaRPr>
          </a:p>
        </p:txBody>
      </p:sp>
      <p:sp>
        <p:nvSpPr>
          <p:cNvPr id="22" name="Oval 21">
            <a:extLst>
              <a:ext uri="{FF2B5EF4-FFF2-40B4-BE49-F238E27FC236}">
                <a16:creationId xmlns:a16="http://schemas.microsoft.com/office/drawing/2014/main" id="{33059BE8-367C-45BF-83E8-831052273AC1}"/>
              </a:ext>
            </a:extLst>
          </p:cNvPr>
          <p:cNvSpPr/>
          <p:nvPr/>
        </p:nvSpPr>
        <p:spPr>
          <a:xfrm flipV="1">
            <a:off x="11714161" y="6444615"/>
            <a:ext cx="161566" cy="16156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9F87A850-38D2-4A90-8CAF-C01635278C5A}"/>
              </a:ext>
            </a:extLst>
          </p:cNvPr>
          <p:cNvSpPr txBox="1"/>
          <p:nvPr/>
        </p:nvSpPr>
        <p:spPr>
          <a:xfrm>
            <a:off x="288837" y="6379379"/>
            <a:ext cx="370293" cy="257443"/>
          </a:xfrm>
          <a:prstGeom prst="rect">
            <a:avLst/>
          </a:prstGeom>
          <a:noFill/>
        </p:spPr>
        <p:txBody>
          <a:bodyPr wrap="square" rtlCol="0">
            <a:spAutoFit/>
          </a:bodyPr>
          <a:lstStyle/>
          <a:p>
            <a:pPr>
              <a:lnSpc>
                <a:spcPct val="150000"/>
              </a:lnSpc>
            </a:pPr>
            <a:r>
              <a:rPr lang="en-US" sz="800" spc="90" dirty="0">
                <a:solidFill>
                  <a:schemeClr val="bg1"/>
                </a:solidFill>
                <a:latin typeface="MADE GoodTime Grotesk" panose="02000503000000020004" pitchFamily="50" charset="0"/>
              </a:rPr>
              <a:t>07</a:t>
            </a:r>
          </a:p>
        </p:txBody>
      </p:sp>
      <p:sp>
        <p:nvSpPr>
          <p:cNvPr id="20" name="TextBox 19">
            <a:extLst>
              <a:ext uri="{FF2B5EF4-FFF2-40B4-BE49-F238E27FC236}">
                <a16:creationId xmlns:a16="http://schemas.microsoft.com/office/drawing/2014/main" id="{C35A8CD3-9731-45A3-B973-AB6E792F1A97}"/>
              </a:ext>
            </a:extLst>
          </p:cNvPr>
          <p:cNvSpPr txBox="1"/>
          <p:nvPr/>
        </p:nvSpPr>
        <p:spPr>
          <a:xfrm>
            <a:off x="4884496" y="224444"/>
            <a:ext cx="2423100" cy="587597"/>
          </a:xfrm>
          <a:prstGeom prst="rect">
            <a:avLst/>
          </a:prstGeom>
          <a:noFill/>
        </p:spPr>
        <p:txBody>
          <a:bodyPr wrap="none" rtlCol="0">
            <a:spAutoFit/>
          </a:bodyPr>
          <a:lstStyle/>
          <a:p>
            <a:pPr algn="ctr">
              <a:lnSpc>
                <a:spcPct val="150000"/>
              </a:lnSpc>
            </a:pPr>
            <a:r>
              <a:rPr lang="en-US" sz="2400" spc="90" dirty="0">
                <a:solidFill>
                  <a:schemeClr val="bg1"/>
                </a:solidFill>
                <a:latin typeface="MADE GoodTime Grotesk" panose="02000503000000020004" pitchFamily="50" charset="0"/>
              </a:rPr>
              <a:t>Data Cleaning</a:t>
            </a:r>
          </a:p>
        </p:txBody>
      </p:sp>
      <p:sp>
        <p:nvSpPr>
          <p:cNvPr id="24" name="TextBox 23">
            <a:extLst>
              <a:ext uri="{FF2B5EF4-FFF2-40B4-BE49-F238E27FC236}">
                <a16:creationId xmlns:a16="http://schemas.microsoft.com/office/drawing/2014/main" id="{CEB2CF20-27EF-4EDF-9EF5-FCE6DC2245F5}"/>
              </a:ext>
            </a:extLst>
          </p:cNvPr>
          <p:cNvSpPr txBox="1"/>
          <p:nvPr/>
        </p:nvSpPr>
        <p:spPr>
          <a:xfrm>
            <a:off x="8109893" y="6379379"/>
            <a:ext cx="3451650" cy="254237"/>
          </a:xfrm>
          <a:prstGeom prst="rect">
            <a:avLst/>
          </a:prstGeom>
          <a:noFill/>
        </p:spPr>
        <p:txBody>
          <a:bodyPr wrap="square" rtlCol="0">
            <a:spAutoFit/>
          </a:bodyPr>
          <a:lstStyle/>
          <a:p>
            <a:pPr algn="r">
              <a:lnSpc>
                <a:spcPct val="150000"/>
              </a:lnSpc>
            </a:pPr>
            <a:r>
              <a:rPr lang="en-US" sz="800" b="1" spc="90" dirty="0">
                <a:solidFill>
                  <a:schemeClr val="bg1"/>
                </a:solidFill>
                <a:latin typeface="GeosansLight" panose="02000603020000020003" pitchFamily="2" charset="0"/>
              </a:rPr>
              <a:t>U.C. Berkeley, School of Information </a:t>
            </a:r>
            <a:r>
              <a:rPr lang="en-US" sz="800" spc="90" dirty="0">
                <a:solidFill>
                  <a:schemeClr val="bg1"/>
                </a:solidFill>
                <a:latin typeface="GeosansLight" panose="02000603020000020003" pitchFamily="2" charset="0"/>
              </a:rPr>
              <a:t>– MIDS W207, Spring 2020</a:t>
            </a:r>
          </a:p>
        </p:txBody>
      </p:sp>
      <p:pic>
        <p:nvPicPr>
          <p:cNvPr id="3" name="Picture 2">
            <a:extLst>
              <a:ext uri="{FF2B5EF4-FFF2-40B4-BE49-F238E27FC236}">
                <a16:creationId xmlns:a16="http://schemas.microsoft.com/office/drawing/2014/main" id="{28D2C13F-64A7-4B06-A770-A99DA61EC9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75166" y="2525470"/>
            <a:ext cx="914400" cy="914400"/>
          </a:xfrm>
          <a:prstGeom prst="rect">
            <a:avLst/>
          </a:prstGeom>
        </p:spPr>
      </p:pic>
      <p:sp>
        <p:nvSpPr>
          <p:cNvPr id="25" name="TextBox 24">
            <a:extLst>
              <a:ext uri="{FF2B5EF4-FFF2-40B4-BE49-F238E27FC236}">
                <a16:creationId xmlns:a16="http://schemas.microsoft.com/office/drawing/2014/main" id="{623D3548-32E7-4F8B-A803-58D156359140}"/>
              </a:ext>
            </a:extLst>
          </p:cNvPr>
          <p:cNvSpPr txBox="1"/>
          <p:nvPr/>
        </p:nvSpPr>
        <p:spPr>
          <a:xfrm>
            <a:off x="3226322" y="2145219"/>
            <a:ext cx="2287954" cy="525528"/>
          </a:xfrm>
          <a:prstGeom prst="rect">
            <a:avLst/>
          </a:prstGeom>
          <a:noFill/>
        </p:spPr>
        <p:txBody>
          <a:bodyPr wrap="square" rtlCol="0">
            <a:spAutoFit/>
          </a:bodyPr>
          <a:lstStyle/>
          <a:p>
            <a:pPr>
              <a:lnSpc>
                <a:spcPct val="150000"/>
              </a:lnSpc>
            </a:pPr>
            <a:r>
              <a:rPr lang="en-US" sz="1000" b="1" spc="90" dirty="0">
                <a:solidFill>
                  <a:srgbClr val="F6F6F6"/>
                </a:solidFill>
                <a:latin typeface="GeosansLight" panose="02000603020000020003" pitchFamily="2" charset="0"/>
              </a:rPr>
              <a:t>Two train images are removed: [6492,6493]</a:t>
            </a:r>
            <a:endParaRPr lang="en-US" sz="1000" spc="90" dirty="0">
              <a:solidFill>
                <a:srgbClr val="F6F6F6"/>
              </a:solidFill>
              <a:latin typeface="GeosansLight" panose="02000603020000020003" pitchFamily="2" charset="0"/>
            </a:endParaRPr>
          </a:p>
        </p:txBody>
      </p:sp>
      <p:sp>
        <p:nvSpPr>
          <p:cNvPr id="26" name="TextBox 25">
            <a:extLst>
              <a:ext uri="{FF2B5EF4-FFF2-40B4-BE49-F238E27FC236}">
                <a16:creationId xmlns:a16="http://schemas.microsoft.com/office/drawing/2014/main" id="{FE3CFD1C-9BB7-4DA2-9B0C-5F3ABA5A874A}"/>
              </a:ext>
            </a:extLst>
          </p:cNvPr>
          <p:cNvSpPr txBox="1"/>
          <p:nvPr/>
        </p:nvSpPr>
        <p:spPr>
          <a:xfrm>
            <a:off x="8321112" y="4327907"/>
            <a:ext cx="2287954" cy="294696"/>
          </a:xfrm>
          <a:prstGeom prst="rect">
            <a:avLst/>
          </a:prstGeom>
          <a:noFill/>
        </p:spPr>
        <p:txBody>
          <a:bodyPr wrap="square" rtlCol="0">
            <a:spAutoFit/>
          </a:bodyPr>
          <a:lstStyle/>
          <a:p>
            <a:pPr>
              <a:lnSpc>
                <a:spcPct val="150000"/>
              </a:lnSpc>
            </a:pPr>
            <a:r>
              <a:rPr lang="en-US" sz="1000" b="1" spc="90" dirty="0">
                <a:solidFill>
                  <a:srgbClr val="F6F6F6"/>
                </a:solidFill>
                <a:latin typeface="GeosansLight" panose="02000603020000020003" pitchFamily="2" charset="0"/>
                <a:sym typeface="Wingdings" panose="05000000000000000000" pitchFamily="2" charset="2"/>
              </a:rPr>
              <a:t>  [0..1]</a:t>
            </a:r>
            <a:endParaRPr lang="en-US" sz="1000" spc="90" dirty="0">
              <a:solidFill>
                <a:srgbClr val="F6F6F6"/>
              </a:solidFill>
              <a:latin typeface="GeosansLight" panose="02000603020000020003" pitchFamily="2" charset="0"/>
            </a:endParaRPr>
          </a:p>
        </p:txBody>
      </p:sp>
      <p:sp>
        <p:nvSpPr>
          <p:cNvPr id="27" name="Freeform 198">
            <a:extLst>
              <a:ext uri="{FF2B5EF4-FFF2-40B4-BE49-F238E27FC236}">
                <a16:creationId xmlns:a16="http://schemas.microsoft.com/office/drawing/2014/main" id="{4D618D23-7222-4709-BA87-BEC894AAEE72}"/>
              </a:ext>
            </a:extLst>
          </p:cNvPr>
          <p:cNvSpPr>
            <a:spLocks noChangeArrowheads="1"/>
          </p:cNvSpPr>
          <p:nvPr/>
        </p:nvSpPr>
        <p:spPr bwMode="auto">
          <a:xfrm>
            <a:off x="2249712" y="2076683"/>
            <a:ext cx="448786" cy="448787"/>
          </a:xfrm>
          <a:custGeom>
            <a:avLst/>
            <a:gdLst>
              <a:gd name="T0" fmla="*/ 127513 w 501"/>
              <a:gd name="T1" fmla="*/ 201557 h 634"/>
              <a:gd name="T2" fmla="*/ 132932 w 501"/>
              <a:gd name="T3" fmla="*/ 106007 h 634"/>
              <a:gd name="T4" fmla="*/ 116676 w 501"/>
              <a:gd name="T5" fmla="*/ 106007 h 634"/>
              <a:gd name="T6" fmla="*/ 127513 w 501"/>
              <a:gd name="T7" fmla="*/ 201557 h 634"/>
              <a:gd name="T8" fmla="*/ 53100 w 501"/>
              <a:gd name="T9" fmla="*/ 201557 h 634"/>
              <a:gd name="T10" fmla="*/ 63576 w 501"/>
              <a:gd name="T11" fmla="*/ 106007 h 634"/>
              <a:gd name="T12" fmla="*/ 47682 w 501"/>
              <a:gd name="T13" fmla="*/ 106007 h 634"/>
              <a:gd name="T14" fmla="*/ 53100 w 501"/>
              <a:gd name="T15" fmla="*/ 201557 h 634"/>
              <a:gd name="T16" fmla="*/ 90307 w 501"/>
              <a:gd name="T17" fmla="*/ 201557 h 634"/>
              <a:gd name="T18" fmla="*/ 95725 w 501"/>
              <a:gd name="T19" fmla="*/ 106007 h 634"/>
              <a:gd name="T20" fmla="*/ 84888 w 501"/>
              <a:gd name="T21" fmla="*/ 106007 h 634"/>
              <a:gd name="T22" fmla="*/ 90307 w 501"/>
              <a:gd name="T23" fmla="*/ 201557 h 634"/>
              <a:gd name="T24" fmla="*/ 170138 w 501"/>
              <a:gd name="T25" fmla="*/ 31730 h 634"/>
              <a:gd name="T26" fmla="*/ 127513 w 501"/>
              <a:gd name="T27" fmla="*/ 15865 h 634"/>
              <a:gd name="T28" fmla="*/ 68994 w 501"/>
              <a:gd name="T29" fmla="*/ 0 h 634"/>
              <a:gd name="T30" fmla="*/ 53100 w 501"/>
              <a:gd name="T31" fmla="*/ 31730 h 634"/>
              <a:gd name="T32" fmla="*/ 0 w 501"/>
              <a:gd name="T33" fmla="*/ 42186 h 634"/>
              <a:gd name="T34" fmla="*/ 10476 w 501"/>
              <a:gd name="T35" fmla="*/ 74277 h 634"/>
              <a:gd name="T36" fmla="*/ 42625 w 501"/>
              <a:gd name="T37" fmla="*/ 228239 h 634"/>
              <a:gd name="T38" fmla="*/ 170138 w 501"/>
              <a:gd name="T39" fmla="*/ 201557 h 634"/>
              <a:gd name="T40" fmla="*/ 180614 w 501"/>
              <a:gd name="T41" fmla="*/ 58412 h 634"/>
              <a:gd name="T42" fmla="*/ 170138 w 501"/>
              <a:gd name="T43" fmla="*/ 31730 h 634"/>
              <a:gd name="T44" fmla="*/ 68994 w 501"/>
              <a:gd name="T45" fmla="*/ 21274 h 634"/>
              <a:gd name="T46" fmla="*/ 106201 w 501"/>
              <a:gd name="T47" fmla="*/ 15865 h 634"/>
              <a:gd name="T48" fmla="*/ 111619 w 501"/>
              <a:gd name="T49" fmla="*/ 31730 h 634"/>
              <a:gd name="T50" fmla="*/ 68994 w 501"/>
              <a:gd name="T51" fmla="*/ 21274 h 634"/>
              <a:gd name="T52" fmla="*/ 154244 w 501"/>
              <a:gd name="T53" fmla="*/ 201557 h 634"/>
              <a:gd name="T54" fmla="*/ 42625 w 501"/>
              <a:gd name="T55" fmla="*/ 212374 h 634"/>
              <a:gd name="T56" fmla="*/ 26370 w 501"/>
              <a:gd name="T57" fmla="*/ 74277 h 634"/>
              <a:gd name="T58" fmla="*/ 154244 w 501"/>
              <a:gd name="T59" fmla="*/ 201557 h 634"/>
              <a:gd name="T60" fmla="*/ 159301 w 501"/>
              <a:gd name="T61" fmla="*/ 58412 h 634"/>
              <a:gd name="T62" fmla="*/ 10476 w 501"/>
              <a:gd name="T63" fmla="*/ 53003 h 634"/>
              <a:gd name="T64" fmla="*/ 159301 w 501"/>
              <a:gd name="T65" fmla="*/ 42186 h 634"/>
              <a:gd name="T66" fmla="*/ 159301 w 501"/>
              <a:gd name="T67" fmla="*/ 58412 h 63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01" h="634">
                <a:moveTo>
                  <a:pt x="353" y="559"/>
                </a:moveTo>
                <a:lnTo>
                  <a:pt x="353" y="559"/>
                </a:lnTo>
                <a:cubicBezTo>
                  <a:pt x="353" y="559"/>
                  <a:pt x="368" y="545"/>
                  <a:pt x="368" y="530"/>
                </a:cubicBezTo>
                <a:cubicBezTo>
                  <a:pt x="368" y="294"/>
                  <a:pt x="368" y="294"/>
                  <a:pt x="368" y="294"/>
                </a:cubicBezTo>
                <a:lnTo>
                  <a:pt x="353" y="279"/>
                </a:lnTo>
                <a:cubicBezTo>
                  <a:pt x="339" y="279"/>
                  <a:pt x="323" y="294"/>
                  <a:pt x="323" y="294"/>
                </a:cubicBezTo>
                <a:cubicBezTo>
                  <a:pt x="323" y="530"/>
                  <a:pt x="323" y="530"/>
                  <a:pt x="323" y="530"/>
                </a:cubicBezTo>
                <a:cubicBezTo>
                  <a:pt x="323" y="545"/>
                  <a:pt x="339" y="559"/>
                  <a:pt x="353" y="559"/>
                </a:cubicBezTo>
                <a:close/>
                <a:moveTo>
                  <a:pt x="147" y="559"/>
                </a:moveTo>
                <a:lnTo>
                  <a:pt x="147" y="559"/>
                </a:lnTo>
                <a:cubicBezTo>
                  <a:pt x="162" y="559"/>
                  <a:pt x="176" y="545"/>
                  <a:pt x="176" y="530"/>
                </a:cubicBezTo>
                <a:cubicBezTo>
                  <a:pt x="176" y="294"/>
                  <a:pt x="176" y="294"/>
                  <a:pt x="176" y="294"/>
                </a:cubicBezTo>
                <a:cubicBezTo>
                  <a:pt x="176" y="294"/>
                  <a:pt x="162" y="279"/>
                  <a:pt x="147" y="279"/>
                </a:cubicBezTo>
                <a:lnTo>
                  <a:pt x="132" y="294"/>
                </a:lnTo>
                <a:cubicBezTo>
                  <a:pt x="132" y="530"/>
                  <a:pt x="132" y="530"/>
                  <a:pt x="132" y="530"/>
                </a:cubicBezTo>
                <a:cubicBezTo>
                  <a:pt x="132" y="545"/>
                  <a:pt x="147" y="559"/>
                  <a:pt x="147" y="559"/>
                </a:cubicBezTo>
                <a:close/>
                <a:moveTo>
                  <a:pt x="250" y="559"/>
                </a:moveTo>
                <a:lnTo>
                  <a:pt x="250" y="559"/>
                </a:lnTo>
                <a:cubicBezTo>
                  <a:pt x="265" y="559"/>
                  <a:pt x="265" y="545"/>
                  <a:pt x="265" y="530"/>
                </a:cubicBezTo>
                <a:cubicBezTo>
                  <a:pt x="265" y="294"/>
                  <a:pt x="265" y="294"/>
                  <a:pt x="265" y="294"/>
                </a:cubicBezTo>
                <a:cubicBezTo>
                  <a:pt x="265" y="294"/>
                  <a:pt x="265" y="279"/>
                  <a:pt x="250" y="279"/>
                </a:cubicBezTo>
                <a:cubicBezTo>
                  <a:pt x="235" y="279"/>
                  <a:pt x="235" y="294"/>
                  <a:pt x="235" y="294"/>
                </a:cubicBezTo>
                <a:cubicBezTo>
                  <a:pt x="235" y="530"/>
                  <a:pt x="235" y="530"/>
                  <a:pt x="235" y="530"/>
                </a:cubicBezTo>
                <a:cubicBezTo>
                  <a:pt x="235" y="545"/>
                  <a:pt x="235" y="559"/>
                  <a:pt x="250" y="559"/>
                </a:cubicBezTo>
                <a:close/>
                <a:moveTo>
                  <a:pt x="471" y="88"/>
                </a:moveTo>
                <a:lnTo>
                  <a:pt x="471" y="88"/>
                </a:lnTo>
                <a:cubicBezTo>
                  <a:pt x="353" y="88"/>
                  <a:pt x="353" y="88"/>
                  <a:pt x="353" y="88"/>
                </a:cubicBezTo>
                <a:cubicBezTo>
                  <a:pt x="353" y="44"/>
                  <a:pt x="353" y="44"/>
                  <a:pt x="353" y="44"/>
                </a:cubicBezTo>
                <a:cubicBezTo>
                  <a:pt x="353" y="29"/>
                  <a:pt x="323" y="0"/>
                  <a:pt x="309" y="0"/>
                </a:cubicBezTo>
                <a:cubicBezTo>
                  <a:pt x="191" y="0"/>
                  <a:pt x="191" y="0"/>
                  <a:pt x="191" y="0"/>
                </a:cubicBezTo>
                <a:cubicBezTo>
                  <a:pt x="176" y="0"/>
                  <a:pt x="147" y="29"/>
                  <a:pt x="147" y="44"/>
                </a:cubicBezTo>
                <a:cubicBezTo>
                  <a:pt x="147" y="88"/>
                  <a:pt x="147" y="88"/>
                  <a:pt x="147" y="88"/>
                </a:cubicBezTo>
                <a:cubicBezTo>
                  <a:pt x="29" y="88"/>
                  <a:pt x="29" y="88"/>
                  <a:pt x="29" y="88"/>
                </a:cubicBezTo>
                <a:cubicBezTo>
                  <a:pt x="14" y="88"/>
                  <a:pt x="0" y="103"/>
                  <a:pt x="0" y="117"/>
                </a:cubicBezTo>
                <a:cubicBezTo>
                  <a:pt x="0" y="162"/>
                  <a:pt x="0" y="162"/>
                  <a:pt x="0" y="162"/>
                </a:cubicBezTo>
                <a:cubicBezTo>
                  <a:pt x="0" y="176"/>
                  <a:pt x="14" y="206"/>
                  <a:pt x="29" y="206"/>
                </a:cubicBezTo>
                <a:cubicBezTo>
                  <a:pt x="29" y="559"/>
                  <a:pt x="29" y="559"/>
                  <a:pt x="29" y="559"/>
                </a:cubicBezTo>
                <a:cubicBezTo>
                  <a:pt x="29" y="604"/>
                  <a:pt x="73" y="633"/>
                  <a:pt x="118" y="633"/>
                </a:cubicBezTo>
                <a:cubicBezTo>
                  <a:pt x="382" y="633"/>
                  <a:pt x="382" y="633"/>
                  <a:pt x="382" y="633"/>
                </a:cubicBezTo>
                <a:cubicBezTo>
                  <a:pt x="427" y="633"/>
                  <a:pt x="471" y="604"/>
                  <a:pt x="471" y="559"/>
                </a:cubicBezTo>
                <a:cubicBezTo>
                  <a:pt x="471" y="206"/>
                  <a:pt x="471" y="206"/>
                  <a:pt x="471" y="206"/>
                </a:cubicBezTo>
                <a:cubicBezTo>
                  <a:pt x="486" y="206"/>
                  <a:pt x="500" y="176"/>
                  <a:pt x="500" y="162"/>
                </a:cubicBezTo>
                <a:cubicBezTo>
                  <a:pt x="500" y="117"/>
                  <a:pt x="500" y="117"/>
                  <a:pt x="500" y="117"/>
                </a:cubicBezTo>
                <a:cubicBezTo>
                  <a:pt x="500" y="103"/>
                  <a:pt x="486" y="88"/>
                  <a:pt x="471" y="88"/>
                </a:cubicBezTo>
                <a:close/>
                <a:moveTo>
                  <a:pt x="191" y="59"/>
                </a:moveTo>
                <a:lnTo>
                  <a:pt x="191" y="59"/>
                </a:lnTo>
                <a:lnTo>
                  <a:pt x="206" y="44"/>
                </a:lnTo>
                <a:cubicBezTo>
                  <a:pt x="294" y="44"/>
                  <a:pt x="294" y="44"/>
                  <a:pt x="294" y="44"/>
                </a:cubicBezTo>
                <a:lnTo>
                  <a:pt x="309" y="59"/>
                </a:lnTo>
                <a:cubicBezTo>
                  <a:pt x="309" y="88"/>
                  <a:pt x="309" y="88"/>
                  <a:pt x="309" y="88"/>
                </a:cubicBezTo>
                <a:cubicBezTo>
                  <a:pt x="294" y="88"/>
                  <a:pt x="191" y="88"/>
                  <a:pt x="191" y="88"/>
                </a:cubicBezTo>
                <a:lnTo>
                  <a:pt x="191" y="59"/>
                </a:lnTo>
                <a:close/>
                <a:moveTo>
                  <a:pt x="427" y="559"/>
                </a:moveTo>
                <a:lnTo>
                  <a:pt x="427" y="559"/>
                </a:lnTo>
                <a:cubicBezTo>
                  <a:pt x="427" y="574"/>
                  <a:pt x="412" y="589"/>
                  <a:pt x="382" y="589"/>
                </a:cubicBezTo>
                <a:cubicBezTo>
                  <a:pt x="118" y="589"/>
                  <a:pt x="118" y="589"/>
                  <a:pt x="118" y="589"/>
                </a:cubicBezTo>
                <a:cubicBezTo>
                  <a:pt x="88" y="589"/>
                  <a:pt x="73" y="574"/>
                  <a:pt x="73" y="559"/>
                </a:cubicBezTo>
                <a:cubicBezTo>
                  <a:pt x="73" y="206"/>
                  <a:pt x="73" y="206"/>
                  <a:pt x="73" y="206"/>
                </a:cubicBezTo>
                <a:cubicBezTo>
                  <a:pt x="103" y="206"/>
                  <a:pt x="412" y="206"/>
                  <a:pt x="427" y="206"/>
                </a:cubicBezTo>
                <a:lnTo>
                  <a:pt x="427" y="559"/>
                </a:lnTo>
                <a:close/>
                <a:moveTo>
                  <a:pt x="441" y="162"/>
                </a:moveTo>
                <a:lnTo>
                  <a:pt x="441" y="162"/>
                </a:lnTo>
                <a:cubicBezTo>
                  <a:pt x="59" y="162"/>
                  <a:pt x="59" y="162"/>
                  <a:pt x="59" y="162"/>
                </a:cubicBezTo>
                <a:cubicBezTo>
                  <a:pt x="44" y="162"/>
                  <a:pt x="29" y="147"/>
                  <a:pt x="29" y="147"/>
                </a:cubicBezTo>
                <a:cubicBezTo>
                  <a:pt x="29" y="132"/>
                  <a:pt x="44" y="117"/>
                  <a:pt x="59" y="117"/>
                </a:cubicBezTo>
                <a:cubicBezTo>
                  <a:pt x="441" y="117"/>
                  <a:pt x="441" y="117"/>
                  <a:pt x="441" y="117"/>
                </a:cubicBezTo>
                <a:cubicBezTo>
                  <a:pt x="456" y="117"/>
                  <a:pt x="471" y="132"/>
                  <a:pt x="471" y="147"/>
                </a:cubicBezTo>
                <a:cubicBezTo>
                  <a:pt x="471" y="147"/>
                  <a:pt x="456" y="162"/>
                  <a:pt x="441" y="162"/>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lIns="91431" tIns="45716" rIns="91431" bIns="45716" anchor="ctr"/>
          <a:lstStyle/>
          <a:p>
            <a:endParaRPr lang="en-US"/>
          </a:p>
        </p:txBody>
      </p:sp>
      <p:sp>
        <p:nvSpPr>
          <p:cNvPr id="30" name="Freeform 133">
            <a:extLst>
              <a:ext uri="{FF2B5EF4-FFF2-40B4-BE49-F238E27FC236}">
                <a16:creationId xmlns:a16="http://schemas.microsoft.com/office/drawing/2014/main" id="{5CBFDF0A-6502-4C45-9615-D54AE97B17BA}"/>
              </a:ext>
            </a:extLst>
          </p:cNvPr>
          <p:cNvSpPr>
            <a:spLocks noChangeArrowheads="1"/>
          </p:cNvSpPr>
          <p:nvPr/>
        </p:nvSpPr>
        <p:spPr bwMode="auto">
          <a:xfrm>
            <a:off x="2249712" y="4141885"/>
            <a:ext cx="448786" cy="438706"/>
          </a:xfrm>
          <a:custGeom>
            <a:avLst/>
            <a:gdLst>
              <a:gd name="T0" fmla="*/ 191180 w 497"/>
              <a:gd name="T1" fmla="*/ 71866 h 480"/>
              <a:gd name="T2" fmla="*/ 191180 w 497"/>
              <a:gd name="T3" fmla="*/ 71866 h 480"/>
              <a:gd name="T4" fmla="*/ 167339 w 497"/>
              <a:gd name="T5" fmla="*/ 8085 h 480"/>
              <a:gd name="T6" fmla="*/ 155643 w 497"/>
              <a:gd name="T7" fmla="*/ 4042 h 480"/>
              <a:gd name="T8" fmla="*/ 4049 w 497"/>
              <a:gd name="T9" fmla="*/ 60188 h 480"/>
              <a:gd name="T10" fmla="*/ 0 w 497"/>
              <a:gd name="T11" fmla="*/ 71866 h 480"/>
              <a:gd name="T12" fmla="*/ 23841 w 497"/>
              <a:gd name="T13" fmla="*/ 135648 h 480"/>
              <a:gd name="T14" fmla="*/ 23841 w 497"/>
              <a:gd name="T15" fmla="*/ 99715 h 480"/>
              <a:gd name="T16" fmla="*/ 51731 w 497"/>
              <a:gd name="T17" fmla="*/ 71866 h 480"/>
              <a:gd name="T18" fmla="*/ 91317 w 497"/>
              <a:gd name="T19" fmla="*/ 71866 h 480"/>
              <a:gd name="T20" fmla="*/ 138999 w 497"/>
              <a:gd name="T21" fmla="*/ 39976 h 480"/>
              <a:gd name="T22" fmla="*/ 167339 w 497"/>
              <a:gd name="T23" fmla="*/ 71866 h 480"/>
              <a:gd name="T24" fmla="*/ 191180 w 497"/>
              <a:gd name="T25" fmla="*/ 71866 h 480"/>
              <a:gd name="T26" fmla="*/ 215021 w 497"/>
              <a:gd name="T27" fmla="*/ 91630 h 480"/>
              <a:gd name="T28" fmla="*/ 215021 w 497"/>
              <a:gd name="T29" fmla="*/ 91630 h 480"/>
              <a:gd name="T30" fmla="*/ 51731 w 497"/>
              <a:gd name="T31" fmla="*/ 91630 h 480"/>
              <a:gd name="T32" fmla="*/ 43634 w 497"/>
              <a:gd name="T33" fmla="*/ 99715 h 480"/>
              <a:gd name="T34" fmla="*/ 43634 w 497"/>
              <a:gd name="T35" fmla="*/ 207514 h 480"/>
              <a:gd name="T36" fmla="*/ 51731 w 497"/>
              <a:gd name="T37" fmla="*/ 215150 h 480"/>
              <a:gd name="T38" fmla="*/ 215021 w 497"/>
              <a:gd name="T39" fmla="*/ 215150 h 480"/>
              <a:gd name="T40" fmla="*/ 223118 w 497"/>
              <a:gd name="T41" fmla="*/ 207514 h 480"/>
              <a:gd name="T42" fmla="*/ 223118 w 497"/>
              <a:gd name="T43" fmla="*/ 99715 h 480"/>
              <a:gd name="T44" fmla="*/ 215021 w 497"/>
              <a:gd name="T45" fmla="*/ 91630 h 480"/>
              <a:gd name="T46" fmla="*/ 203325 w 497"/>
              <a:gd name="T47" fmla="*/ 191344 h 480"/>
              <a:gd name="T48" fmla="*/ 203325 w 497"/>
              <a:gd name="T49" fmla="*/ 191344 h 480"/>
              <a:gd name="T50" fmla="*/ 67475 w 497"/>
              <a:gd name="T51" fmla="*/ 191344 h 480"/>
              <a:gd name="T52" fmla="*/ 67475 w 497"/>
              <a:gd name="T53" fmla="*/ 175623 h 480"/>
              <a:gd name="T54" fmla="*/ 87718 w 497"/>
              <a:gd name="T55" fmla="*/ 123520 h 480"/>
              <a:gd name="T56" fmla="*/ 119206 w 497"/>
              <a:gd name="T57" fmla="*/ 163496 h 480"/>
              <a:gd name="T58" fmla="*/ 147546 w 497"/>
              <a:gd name="T59" fmla="*/ 135648 h 480"/>
              <a:gd name="T60" fmla="*/ 187131 w 497"/>
              <a:gd name="T61" fmla="*/ 119478 h 480"/>
              <a:gd name="T62" fmla="*/ 203325 w 497"/>
              <a:gd name="T63" fmla="*/ 155860 h 480"/>
              <a:gd name="T64" fmla="*/ 203325 w 497"/>
              <a:gd name="T65" fmla="*/ 191344 h 48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497" h="480">
                <a:moveTo>
                  <a:pt x="425" y="160"/>
                </a:moveTo>
                <a:lnTo>
                  <a:pt x="425" y="160"/>
                </a:lnTo>
                <a:cubicBezTo>
                  <a:pt x="372" y="18"/>
                  <a:pt x="372" y="18"/>
                  <a:pt x="372" y="18"/>
                </a:cubicBezTo>
                <a:cubicBezTo>
                  <a:pt x="372" y="9"/>
                  <a:pt x="354" y="0"/>
                  <a:pt x="346" y="9"/>
                </a:cubicBezTo>
                <a:cubicBezTo>
                  <a:pt x="9" y="134"/>
                  <a:pt x="9" y="134"/>
                  <a:pt x="9" y="134"/>
                </a:cubicBezTo>
                <a:cubicBezTo>
                  <a:pt x="0" y="134"/>
                  <a:pt x="0" y="143"/>
                  <a:pt x="0" y="160"/>
                </a:cubicBezTo>
                <a:cubicBezTo>
                  <a:pt x="53" y="302"/>
                  <a:pt x="53" y="302"/>
                  <a:pt x="53" y="302"/>
                </a:cubicBezTo>
                <a:cubicBezTo>
                  <a:pt x="53" y="222"/>
                  <a:pt x="53" y="222"/>
                  <a:pt x="53" y="222"/>
                </a:cubicBezTo>
                <a:cubicBezTo>
                  <a:pt x="53" y="187"/>
                  <a:pt x="80" y="160"/>
                  <a:pt x="115" y="160"/>
                </a:cubicBezTo>
                <a:cubicBezTo>
                  <a:pt x="203" y="160"/>
                  <a:pt x="203" y="160"/>
                  <a:pt x="203" y="160"/>
                </a:cubicBezTo>
                <a:cubicBezTo>
                  <a:pt x="309" y="89"/>
                  <a:pt x="309" y="89"/>
                  <a:pt x="309" y="89"/>
                </a:cubicBezTo>
                <a:cubicBezTo>
                  <a:pt x="372" y="160"/>
                  <a:pt x="372" y="160"/>
                  <a:pt x="372" y="160"/>
                </a:cubicBezTo>
                <a:lnTo>
                  <a:pt x="425" y="160"/>
                </a:lnTo>
                <a:close/>
                <a:moveTo>
                  <a:pt x="478" y="204"/>
                </a:moveTo>
                <a:lnTo>
                  <a:pt x="478" y="204"/>
                </a:lnTo>
                <a:cubicBezTo>
                  <a:pt x="115" y="204"/>
                  <a:pt x="115" y="204"/>
                  <a:pt x="115" y="204"/>
                </a:cubicBezTo>
                <a:cubicBezTo>
                  <a:pt x="106" y="204"/>
                  <a:pt x="97" y="213"/>
                  <a:pt x="97" y="222"/>
                </a:cubicBezTo>
                <a:cubicBezTo>
                  <a:pt x="97" y="462"/>
                  <a:pt x="97" y="462"/>
                  <a:pt x="97" y="462"/>
                </a:cubicBezTo>
                <a:cubicBezTo>
                  <a:pt x="97" y="470"/>
                  <a:pt x="106" y="479"/>
                  <a:pt x="115" y="479"/>
                </a:cubicBezTo>
                <a:cubicBezTo>
                  <a:pt x="478" y="479"/>
                  <a:pt x="478" y="479"/>
                  <a:pt x="478" y="479"/>
                </a:cubicBezTo>
                <a:cubicBezTo>
                  <a:pt x="487" y="479"/>
                  <a:pt x="496" y="470"/>
                  <a:pt x="496" y="462"/>
                </a:cubicBezTo>
                <a:cubicBezTo>
                  <a:pt x="496" y="222"/>
                  <a:pt x="496" y="222"/>
                  <a:pt x="496" y="222"/>
                </a:cubicBezTo>
                <a:cubicBezTo>
                  <a:pt x="496" y="213"/>
                  <a:pt x="487" y="204"/>
                  <a:pt x="478" y="204"/>
                </a:cubicBezTo>
                <a:close/>
                <a:moveTo>
                  <a:pt x="452" y="426"/>
                </a:moveTo>
                <a:lnTo>
                  <a:pt x="452" y="426"/>
                </a:lnTo>
                <a:cubicBezTo>
                  <a:pt x="150" y="426"/>
                  <a:pt x="150" y="426"/>
                  <a:pt x="150" y="426"/>
                </a:cubicBezTo>
                <a:cubicBezTo>
                  <a:pt x="150" y="391"/>
                  <a:pt x="150" y="391"/>
                  <a:pt x="150" y="391"/>
                </a:cubicBezTo>
                <a:cubicBezTo>
                  <a:pt x="195" y="275"/>
                  <a:pt x="195" y="275"/>
                  <a:pt x="195" y="275"/>
                </a:cubicBezTo>
                <a:cubicBezTo>
                  <a:pt x="265" y="364"/>
                  <a:pt x="265" y="364"/>
                  <a:pt x="265" y="364"/>
                </a:cubicBezTo>
                <a:cubicBezTo>
                  <a:pt x="328" y="302"/>
                  <a:pt x="328" y="302"/>
                  <a:pt x="328" y="302"/>
                </a:cubicBezTo>
                <a:cubicBezTo>
                  <a:pt x="416" y="266"/>
                  <a:pt x="416" y="266"/>
                  <a:pt x="416" y="266"/>
                </a:cubicBezTo>
                <a:cubicBezTo>
                  <a:pt x="452" y="347"/>
                  <a:pt x="452" y="347"/>
                  <a:pt x="452" y="347"/>
                </a:cubicBezTo>
                <a:lnTo>
                  <a:pt x="452" y="426"/>
                </a:lnTo>
                <a:close/>
              </a:path>
            </a:pathLst>
          </a:custGeom>
          <a:solidFill>
            <a:schemeClr val="bg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lIns="34290" tIns="17145" rIns="34290" bIns="17145" anchor="ctr"/>
          <a:lstStyle/>
          <a:p>
            <a:endParaRPr lang="en-US"/>
          </a:p>
        </p:txBody>
      </p:sp>
      <p:sp>
        <p:nvSpPr>
          <p:cNvPr id="31" name="Freeform 35">
            <a:extLst>
              <a:ext uri="{FF2B5EF4-FFF2-40B4-BE49-F238E27FC236}">
                <a16:creationId xmlns:a16="http://schemas.microsoft.com/office/drawing/2014/main" id="{578FC2D5-04C1-4243-8219-48BB6152354A}"/>
              </a:ext>
            </a:extLst>
          </p:cNvPr>
          <p:cNvSpPr>
            <a:spLocks/>
          </p:cNvSpPr>
          <p:nvPr/>
        </p:nvSpPr>
        <p:spPr bwMode="auto">
          <a:xfrm>
            <a:off x="6679939" y="4141886"/>
            <a:ext cx="448785" cy="322084"/>
          </a:xfrm>
          <a:custGeom>
            <a:avLst/>
            <a:gdLst>
              <a:gd name="T0" fmla="*/ 244 w 256"/>
              <a:gd name="T1" fmla="*/ 56 h 128"/>
              <a:gd name="T2" fmla="*/ 232 w 256"/>
              <a:gd name="T3" fmla="*/ 68 h 128"/>
              <a:gd name="T4" fmla="*/ 232 w 256"/>
              <a:gd name="T5" fmla="*/ 87 h 128"/>
              <a:gd name="T6" fmla="*/ 172 w 256"/>
              <a:gd name="T7" fmla="*/ 27 h 128"/>
              <a:gd name="T8" fmla="*/ 148 w 256"/>
              <a:gd name="T9" fmla="*/ 4 h 128"/>
              <a:gd name="T10" fmla="*/ 140 w 256"/>
              <a:gd name="T11" fmla="*/ 0 h 128"/>
              <a:gd name="T12" fmla="*/ 132 w 256"/>
              <a:gd name="T13" fmla="*/ 4 h 128"/>
              <a:gd name="T14" fmla="*/ 76 w 256"/>
              <a:gd name="T15" fmla="*/ 59 h 128"/>
              <a:gd name="T16" fmla="*/ 20 w 256"/>
              <a:gd name="T17" fmla="*/ 4 h 128"/>
              <a:gd name="T18" fmla="*/ 12 w 256"/>
              <a:gd name="T19" fmla="*/ 0 h 128"/>
              <a:gd name="T20" fmla="*/ 0 w 256"/>
              <a:gd name="T21" fmla="*/ 12 h 128"/>
              <a:gd name="T22" fmla="*/ 4 w 256"/>
              <a:gd name="T23" fmla="*/ 20 h 128"/>
              <a:gd name="T24" fmla="*/ 68 w 256"/>
              <a:gd name="T25" fmla="*/ 84 h 128"/>
              <a:gd name="T26" fmla="*/ 76 w 256"/>
              <a:gd name="T27" fmla="*/ 88 h 128"/>
              <a:gd name="T28" fmla="*/ 84 w 256"/>
              <a:gd name="T29" fmla="*/ 84 h 128"/>
              <a:gd name="T30" fmla="*/ 140 w 256"/>
              <a:gd name="T31" fmla="*/ 29 h 128"/>
              <a:gd name="T32" fmla="*/ 155 w 256"/>
              <a:gd name="T33" fmla="*/ 44 h 128"/>
              <a:gd name="T34" fmla="*/ 157 w 256"/>
              <a:gd name="T35" fmla="*/ 46 h 128"/>
              <a:gd name="T36" fmla="*/ 164 w 256"/>
              <a:gd name="T37" fmla="*/ 52 h 128"/>
              <a:gd name="T38" fmla="*/ 215 w 256"/>
              <a:gd name="T39" fmla="*/ 104 h 128"/>
              <a:gd name="T40" fmla="*/ 196 w 256"/>
              <a:gd name="T41" fmla="*/ 104 h 128"/>
              <a:gd name="T42" fmla="*/ 184 w 256"/>
              <a:gd name="T43" fmla="*/ 116 h 128"/>
              <a:gd name="T44" fmla="*/ 196 w 256"/>
              <a:gd name="T45" fmla="*/ 128 h 128"/>
              <a:gd name="T46" fmla="*/ 244 w 256"/>
              <a:gd name="T47" fmla="*/ 128 h 128"/>
              <a:gd name="T48" fmla="*/ 256 w 256"/>
              <a:gd name="T49" fmla="*/ 116 h 128"/>
              <a:gd name="T50" fmla="*/ 256 w 256"/>
              <a:gd name="T51" fmla="*/ 68 h 128"/>
              <a:gd name="T52" fmla="*/ 244 w 256"/>
              <a:gd name="T53" fmla="*/ 56 h 128"/>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256" h="128">
                <a:moveTo>
                  <a:pt x="244" y="56"/>
                </a:moveTo>
                <a:cubicBezTo>
                  <a:pt x="237" y="56"/>
                  <a:pt x="232" y="61"/>
                  <a:pt x="232" y="68"/>
                </a:cubicBezTo>
                <a:cubicBezTo>
                  <a:pt x="232" y="87"/>
                  <a:pt x="232" y="87"/>
                  <a:pt x="232" y="87"/>
                </a:cubicBezTo>
                <a:cubicBezTo>
                  <a:pt x="172" y="27"/>
                  <a:pt x="172" y="27"/>
                  <a:pt x="172" y="27"/>
                </a:cubicBezTo>
                <a:cubicBezTo>
                  <a:pt x="148" y="4"/>
                  <a:pt x="148" y="4"/>
                  <a:pt x="148" y="4"/>
                </a:cubicBezTo>
                <a:cubicBezTo>
                  <a:pt x="146" y="1"/>
                  <a:pt x="143" y="0"/>
                  <a:pt x="140" y="0"/>
                </a:cubicBezTo>
                <a:cubicBezTo>
                  <a:pt x="137" y="0"/>
                  <a:pt x="134" y="1"/>
                  <a:pt x="132" y="4"/>
                </a:cubicBezTo>
                <a:cubicBezTo>
                  <a:pt x="76" y="59"/>
                  <a:pt x="76" y="59"/>
                  <a:pt x="76" y="59"/>
                </a:cubicBezTo>
                <a:cubicBezTo>
                  <a:pt x="20" y="4"/>
                  <a:pt x="20" y="4"/>
                  <a:pt x="20" y="4"/>
                </a:cubicBezTo>
                <a:cubicBezTo>
                  <a:pt x="18" y="1"/>
                  <a:pt x="15" y="0"/>
                  <a:pt x="12" y="0"/>
                </a:cubicBezTo>
                <a:cubicBezTo>
                  <a:pt x="5" y="0"/>
                  <a:pt x="0" y="5"/>
                  <a:pt x="0" y="12"/>
                </a:cubicBezTo>
                <a:cubicBezTo>
                  <a:pt x="0" y="15"/>
                  <a:pt x="1" y="18"/>
                  <a:pt x="4" y="20"/>
                </a:cubicBezTo>
                <a:cubicBezTo>
                  <a:pt x="68" y="84"/>
                  <a:pt x="68" y="84"/>
                  <a:pt x="68" y="84"/>
                </a:cubicBezTo>
                <a:cubicBezTo>
                  <a:pt x="70" y="87"/>
                  <a:pt x="73" y="88"/>
                  <a:pt x="76" y="88"/>
                </a:cubicBezTo>
                <a:cubicBezTo>
                  <a:pt x="79" y="88"/>
                  <a:pt x="82" y="87"/>
                  <a:pt x="84" y="84"/>
                </a:cubicBezTo>
                <a:cubicBezTo>
                  <a:pt x="140" y="29"/>
                  <a:pt x="140" y="29"/>
                  <a:pt x="140" y="29"/>
                </a:cubicBezTo>
                <a:cubicBezTo>
                  <a:pt x="155" y="44"/>
                  <a:pt x="155" y="44"/>
                  <a:pt x="155" y="44"/>
                </a:cubicBezTo>
                <a:cubicBezTo>
                  <a:pt x="157" y="46"/>
                  <a:pt x="157" y="46"/>
                  <a:pt x="157" y="46"/>
                </a:cubicBezTo>
                <a:cubicBezTo>
                  <a:pt x="164" y="52"/>
                  <a:pt x="164" y="52"/>
                  <a:pt x="164" y="52"/>
                </a:cubicBezTo>
                <a:cubicBezTo>
                  <a:pt x="215" y="104"/>
                  <a:pt x="215" y="104"/>
                  <a:pt x="215" y="104"/>
                </a:cubicBezTo>
                <a:cubicBezTo>
                  <a:pt x="196" y="104"/>
                  <a:pt x="196" y="104"/>
                  <a:pt x="196" y="104"/>
                </a:cubicBezTo>
                <a:cubicBezTo>
                  <a:pt x="189" y="104"/>
                  <a:pt x="184" y="109"/>
                  <a:pt x="184" y="116"/>
                </a:cubicBezTo>
                <a:cubicBezTo>
                  <a:pt x="184" y="123"/>
                  <a:pt x="189" y="128"/>
                  <a:pt x="196" y="128"/>
                </a:cubicBezTo>
                <a:cubicBezTo>
                  <a:pt x="244" y="128"/>
                  <a:pt x="244" y="128"/>
                  <a:pt x="244" y="128"/>
                </a:cubicBezTo>
                <a:cubicBezTo>
                  <a:pt x="251" y="128"/>
                  <a:pt x="256" y="123"/>
                  <a:pt x="256" y="116"/>
                </a:cubicBezTo>
                <a:cubicBezTo>
                  <a:pt x="256" y="68"/>
                  <a:pt x="256" y="68"/>
                  <a:pt x="256" y="68"/>
                </a:cubicBezTo>
                <a:cubicBezTo>
                  <a:pt x="256" y="61"/>
                  <a:pt x="251" y="56"/>
                  <a:pt x="244" y="56"/>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2" name="TextBox 31">
            <a:extLst>
              <a:ext uri="{FF2B5EF4-FFF2-40B4-BE49-F238E27FC236}">
                <a16:creationId xmlns:a16="http://schemas.microsoft.com/office/drawing/2014/main" id="{631A6390-F16E-4745-A6D8-1CFE7465FBE4}"/>
              </a:ext>
            </a:extLst>
          </p:cNvPr>
          <p:cNvSpPr txBox="1"/>
          <p:nvPr/>
        </p:nvSpPr>
        <p:spPr>
          <a:xfrm>
            <a:off x="3018503" y="1158646"/>
            <a:ext cx="6154994" cy="294696"/>
          </a:xfrm>
          <a:prstGeom prst="rect">
            <a:avLst/>
          </a:prstGeom>
          <a:noFill/>
        </p:spPr>
        <p:txBody>
          <a:bodyPr wrap="square" rtlCol="0">
            <a:spAutoFit/>
          </a:bodyPr>
          <a:lstStyle/>
          <a:p>
            <a:pPr algn="ctr">
              <a:lnSpc>
                <a:spcPct val="150000"/>
              </a:lnSpc>
            </a:pPr>
            <a:r>
              <a:rPr lang="en-US" sz="1000" spc="90" dirty="0">
                <a:solidFill>
                  <a:schemeClr val="bg1"/>
                </a:solidFill>
                <a:latin typeface="GeosansLight" panose="02000603020000020003" pitchFamily="2" charset="0"/>
              </a:rPr>
              <a:t>Some light cleaning goes a long way…</a:t>
            </a:r>
          </a:p>
        </p:txBody>
      </p:sp>
    </p:spTree>
    <p:extLst>
      <p:ext uri="{BB962C8B-B14F-4D97-AF65-F5344CB8AC3E}">
        <p14:creationId xmlns:p14="http://schemas.microsoft.com/office/powerpoint/2010/main" val="6015880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16" name="Oval 15">
            <a:extLst>
              <a:ext uri="{FF2B5EF4-FFF2-40B4-BE49-F238E27FC236}">
                <a16:creationId xmlns:a16="http://schemas.microsoft.com/office/drawing/2014/main" id="{B0491FBA-09EA-4703-9D0D-B6A118FE08BA}"/>
              </a:ext>
            </a:extLst>
          </p:cNvPr>
          <p:cNvSpPr/>
          <p:nvPr/>
        </p:nvSpPr>
        <p:spPr>
          <a:xfrm flipV="1">
            <a:off x="11714161" y="6444615"/>
            <a:ext cx="161566" cy="16156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34E74CEB-56C5-4C9D-AEE5-11699439F0F5}"/>
              </a:ext>
            </a:extLst>
          </p:cNvPr>
          <p:cNvSpPr txBox="1"/>
          <p:nvPr/>
        </p:nvSpPr>
        <p:spPr>
          <a:xfrm>
            <a:off x="288837" y="6379379"/>
            <a:ext cx="370293" cy="257443"/>
          </a:xfrm>
          <a:prstGeom prst="rect">
            <a:avLst/>
          </a:prstGeom>
          <a:noFill/>
        </p:spPr>
        <p:txBody>
          <a:bodyPr wrap="square" rtlCol="0">
            <a:spAutoFit/>
          </a:bodyPr>
          <a:lstStyle/>
          <a:p>
            <a:pPr>
              <a:lnSpc>
                <a:spcPct val="150000"/>
              </a:lnSpc>
            </a:pPr>
            <a:r>
              <a:rPr lang="en-US" sz="800" spc="90" dirty="0">
                <a:solidFill>
                  <a:schemeClr val="bg1"/>
                </a:solidFill>
                <a:latin typeface="MADE GoodTime Grotesk" panose="02000503000000020004" pitchFamily="50" charset="0"/>
              </a:rPr>
              <a:t>08</a:t>
            </a:r>
          </a:p>
        </p:txBody>
      </p:sp>
      <p:sp>
        <p:nvSpPr>
          <p:cNvPr id="18" name="TextBox 17">
            <a:extLst>
              <a:ext uri="{FF2B5EF4-FFF2-40B4-BE49-F238E27FC236}">
                <a16:creationId xmlns:a16="http://schemas.microsoft.com/office/drawing/2014/main" id="{FE4E190C-70E5-49A6-9DC9-7CFC486063B0}"/>
              </a:ext>
            </a:extLst>
          </p:cNvPr>
          <p:cNvSpPr txBox="1"/>
          <p:nvPr/>
        </p:nvSpPr>
        <p:spPr>
          <a:xfrm>
            <a:off x="3759096" y="224444"/>
            <a:ext cx="4673908" cy="587597"/>
          </a:xfrm>
          <a:prstGeom prst="rect">
            <a:avLst/>
          </a:prstGeom>
          <a:noFill/>
        </p:spPr>
        <p:txBody>
          <a:bodyPr wrap="none" rtlCol="0">
            <a:spAutoFit/>
          </a:bodyPr>
          <a:lstStyle/>
          <a:p>
            <a:pPr algn="ctr">
              <a:lnSpc>
                <a:spcPct val="150000"/>
              </a:lnSpc>
            </a:pPr>
            <a:r>
              <a:rPr lang="en-US" sz="2400" spc="90" dirty="0">
                <a:solidFill>
                  <a:schemeClr val="bg1"/>
                </a:solidFill>
                <a:latin typeface="MADE GoodTime Grotesk" panose="02000503000000020004" pitchFamily="50" charset="0"/>
              </a:rPr>
              <a:t>Data Augmentation Pipeline</a:t>
            </a:r>
          </a:p>
        </p:txBody>
      </p:sp>
      <p:sp>
        <p:nvSpPr>
          <p:cNvPr id="19" name="TextBox 18">
            <a:extLst>
              <a:ext uri="{FF2B5EF4-FFF2-40B4-BE49-F238E27FC236}">
                <a16:creationId xmlns:a16="http://schemas.microsoft.com/office/drawing/2014/main" id="{B0F67DA3-E14A-4B6E-864E-F5162EC67FB2}"/>
              </a:ext>
            </a:extLst>
          </p:cNvPr>
          <p:cNvSpPr txBox="1"/>
          <p:nvPr/>
        </p:nvSpPr>
        <p:spPr>
          <a:xfrm>
            <a:off x="8109893" y="6379379"/>
            <a:ext cx="3451650" cy="254237"/>
          </a:xfrm>
          <a:prstGeom prst="rect">
            <a:avLst/>
          </a:prstGeom>
          <a:noFill/>
        </p:spPr>
        <p:txBody>
          <a:bodyPr wrap="square" rtlCol="0">
            <a:spAutoFit/>
          </a:bodyPr>
          <a:lstStyle/>
          <a:p>
            <a:pPr algn="r">
              <a:lnSpc>
                <a:spcPct val="150000"/>
              </a:lnSpc>
            </a:pPr>
            <a:r>
              <a:rPr lang="en-US" sz="800" b="1" spc="90" dirty="0">
                <a:solidFill>
                  <a:schemeClr val="bg1"/>
                </a:solidFill>
                <a:latin typeface="GeosansLight" panose="02000603020000020003" pitchFamily="2" charset="0"/>
              </a:rPr>
              <a:t>U.C. Berkeley, School of Information </a:t>
            </a:r>
            <a:r>
              <a:rPr lang="en-US" sz="800" spc="90" dirty="0">
                <a:solidFill>
                  <a:schemeClr val="bg1"/>
                </a:solidFill>
                <a:latin typeface="GeosansLight" panose="02000603020000020003" pitchFamily="2" charset="0"/>
              </a:rPr>
              <a:t>– MIDS W207, Spring 2020</a:t>
            </a:r>
          </a:p>
        </p:txBody>
      </p:sp>
      <p:grpSp>
        <p:nvGrpSpPr>
          <p:cNvPr id="64" name="Group 63">
            <a:extLst>
              <a:ext uri="{FF2B5EF4-FFF2-40B4-BE49-F238E27FC236}">
                <a16:creationId xmlns:a16="http://schemas.microsoft.com/office/drawing/2014/main" id="{0C8FA02C-9607-49E5-8797-C334B5EEE280}"/>
              </a:ext>
            </a:extLst>
          </p:cNvPr>
          <p:cNvGrpSpPr/>
          <p:nvPr/>
        </p:nvGrpSpPr>
        <p:grpSpPr>
          <a:xfrm>
            <a:off x="1028129" y="1529310"/>
            <a:ext cx="10135741" cy="3799380"/>
            <a:chOff x="326513" y="687949"/>
            <a:chExt cx="10135741" cy="3799380"/>
          </a:xfrm>
        </p:grpSpPr>
        <p:sp>
          <p:nvSpPr>
            <p:cNvPr id="47" name="Rectangle 46">
              <a:extLst>
                <a:ext uri="{FF2B5EF4-FFF2-40B4-BE49-F238E27FC236}">
                  <a16:creationId xmlns:a16="http://schemas.microsoft.com/office/drawing/2014/main" id="{89AF27EB-FDED-41BE-81F1-B06DBFD9AA7A}"/>
                </a:ext>
              </a:extLst>
            </p:cNvPr>
            <p:cNvSpPr/>
            <p:nvPr/>
          </p:nvSpPr>
          <p:spPr>
            <a:xfrm>
              <a:off x="2624667" y="2607733"/>
              <a:ext cx="5181600" cy="1879596"/>
            </a:xfrm>
            <a:prstGeom prst="rect">
              <a:avLst/>
            </a:prstGeom>
            <a:solidFill>
              <a:schemeClr val="accent6">
                <a:lumMod val="75000"/>
                <a:alpha val="25000"/>
              </a:schemeClr>
            </a:solidFill>
            <a:ln>
              <a:solidFill>
                <a:schemeClr val="accent6">
                  <a:lumMod val="50000"/>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490EB837-8229-42DE-A428-CC199AF88E62}"/>
                </a:ext>
              </a:extLst>
            </p:cNvPr>
            <p:cNvSpPr/>
            <p:nvPr/>
          </p:nvSpPr>
          <p:spPr>
            <a:xfrm>
              <a:off x="439838" y="954040"/>
              <a:ext cx="1794076" cy="25744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[7,049]</a:t>
              </a:r>
            </a:p>
          </p:txBody>
        </p:sp>
        <p:sp>
          <p:nvSpPr>
            <p:cNvPr id="20" name="Rectangle: Rounded Corners 19">
              <a:extLst>
                <a:ext uri="{FF2B5EF4-FFF2-40B4-BE49-F238E27FC236}">
                  <a16:creationId xmlns:a16="http://schemas.microsoft.com/office/drawing/2014/main" id="{8A0DAEDA-6211-4458-A591-84FD8EA647D9}"/>
                </a:ext>
              </a:extLst>
            </p:cNvPr>
            <p:cNvSpPr/>
            <p:nvPr/>
          </p:nvSpPr>
          <p:spPr>
            <a:xfrm>
              <a:off x="439838" y="1511554"/>
              <a:ext cx="1794076" cy="257443"/>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200" dirty="0"/>
                <a:t>[6,493]</a:t>
              </a:r>
            </a:p>
          </p:txBody>
        </p:sp>
        <p:cxnSp>
          <p:nvCxnSpPr>
            <p:cNvPr id="21" name="Straight Arrow Connector 20">
              <a:extLst>
                <a:ext uri="{FF2B5EF4-FFF2-40B4-BE49-F238E27FC236}">
                  <a16:creationId xmlns:a16="http://schemas.microsoft.com/office/drawing/2014/main" id="{A1497CB4-801A-413A-B10C-3BCA18FB7C66}"/>
                </a:ext>
              </a:extLst>
            </p:cNvPr>
            <p:cNvCxnSpPr>
              <a:stCxn id="11" idx="2"/>
              <a:endCxn id="20" idx="0"/>
            </p:cNvCxnSpPr>
            <p:nvPr/>
          </p:nvCxnSpPr>
          <p:spPr>
            <a:xfrm>
              <a:off x="1336876" y="1211483"/>
              <a:ext cx="0" cy="300071"/>
            </a:xfrm>
            <a:prstGeom prst="straightConnector1">
              <a:avLst/>
            </a:prstGeom>
            <a:ln>
              <a:solidFill>
                <a:srgbClr val="9DAD33"/>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DFA80323-6F8B-4A02-BFE8-4726C81B62B0}"/>
                </a:ext>
              </a:extLst>
            </p:cNvPr>
            <p:cNvSpPr txBox="1"/>
            <p:nvPr/>
          </p:nvSpPr>
          <p:spPr>
            <a:xfrm>
              <a:off x="1362274" y="1207316"/>
              <a:ext cx="1173491" cy="246221"/>
            </a:xfrm>
            <a:prstGeom prst="rect">
              <a:avLst/>
            </a:prstGeom>
            <a:noFill/>
          </p:spPr>
          <p:txBody>
            <a:bodyPr wrap="square" rtlCol="0">
              <a:spAutoFit/>
            </a:bodyPr>
            <a:lstStyle/>
            <a:p>
              <a:r>
                <a:rPr lang="en-US" sz="1000" dirty="0">
                  <a:solidFill>
                    <a:schemeClr val="bg1"/>
                  </a:solidFill>
                </a:rPr>
                <a:t>Clean &amp; De-dupe</a:t>
              </a:r>
            </a:p>
          </p:txBody>
        </p:sp>
        <p:sp>
          <p:nvSpPr>
            <p:cNvPr id="23" name="Rectangle: Rounded Corners 22">
              <a:extLst>
                <a:ext uri="{FF2B5EF4-FFF2-40B4-BE49-F238E27FC236}">
                  <a16:creationId xmlns:a16="http://schemas.microsoft.com/office/drawing/2014/main" id="{87667E94-F361-4B92-BA21-7C826A25E38A}"/>
                </a:ext>
              </a:extLst>
            </p:cNvPr>
            <p:cNvSpPr/>
            <p:nvPr/>
          </p:nvSpPr>
          <p:spPr>
            <a:xfrm>
              <a:off x="3130952" y="1511554"/>
              <a:ext cx="750425" cy="257443"/>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200" dirty="0"/>
                <a:t>[146]</a:t>
              </a:r>
            </a:p>
          </p:txBody>
        </p:sp>
        <p:cxnSp>
          <p:nvCxnSpPr>
            <p:cNvPr id="25" name="Straight Arrow Connector 24">
              <a:extLst>
                <a:ext uri="{FF2B5EF4-FFF2-40B4-BE49-F238E27FC236}">
                  <a16:creationId xmlns:a16="http://schemas.microsoft.com/office/drawing/2014/main" id="{E5DF2603-7211-4625-9035-7F85898CEDC1}"/>
                </a:ext>
              </a:extLst>
            </p:cNvPr>
            <p:cNvCxnSpPr>
              <a:stCxn id="20" idx="3"/>
              <a:endCxn id="23" idx="1"/>
            </p:cNvCxnSpPr>
            <p:nvPr/>
          </p:nvCxnSpPr>
          <p:spPr>
            <a:xfrm>
              <a:off x="2233914" y="1640276"/>
              <a:ext cx="897038" cy="0"/>
            </a:xfrm>
            <a:prstGeom prst="straightConnector1">
              <a:avLst/>
            </a:prstGeom>
            <a:ln>
              <a:solidFill>
                <a:srgbClr val="BC9B6A"/>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414C8268-C98F-4192-A8F6-E3E47428B000}"/>
                </a:ext>
              </a:extLst>
            </p:cNvPr>
            <p:cNvSpPr txBox="1"/>
            <p:nvPr/>
          </p:nvSpPr>
          <p:spPr>
            <a:xfrm>
              <a:off x="2343872" y="1640275"/>
              <a:ext cx="787077" cy="246221"/>
            </a:xfrm>
            <a:prstGeom prst="rect">
              <a:avLst/>
            </a:prstGeom>
            <a:noFill/>
          </p:spPr>
          <p:txBody>
            <a:bodyPr wrap="square" rtlCol="0">
              <a:spAutoFit/>
            </a:bodyPr>
            <a:lstStyle/>
            <a:p>
              <a:r>
                <a:rPr lang="en-US" sz="1000" dirty="0">
                  <a:solidFill>
                    <a:schemeClr val="bg1"/>
                  </a:solidFill>
                </a:rPr>
                <a:t>Dropped</a:t>
              </a:r>
            </a:p>
          </p:txBody>
        </p:sp>
        <p:sp>
          <p:nvSpPr>
            <p:cNvPr id="27" name="TextBox 26">
              <a:extLst>
                <a:ext uri="{FF2B5EF4-FFF2-40B4-BE49-F238E27FC236}">
                  <a16:creationId xmlns:a16="http://schemas.microsoft.com/office/drawing/2014/main" id="{6B6E6E1D-382F-4038-A9F7-79DC1614603E}"/>
                </a:ext>
              </a:extLst>
            </p:cNvPr>
            <p:cNvSpPr txBox="1"/>
            <p:nvPr/>
          </p:nvSpPr>
          <p:spPr>
            <a:xfrm>
              <a:off x="439836" y="687949"/>
              <a:ext cx="1794077" cy="246221"/>
            </a:xfrm>
            <a:prstGeom prst="rect">
              <a:avLst/>
            </a:prstGeom>
            <a:noFill/>
          </p:spPr>
          <p:txBody>
            <a:bodyPr wrap="square" rtlCol="0">
              <a:spAutoFit/>
            </a:bodyPr>
            <a:lstStyle/>
            <a:p>
              <a:pPr algn="ctr"/>
              <a:r>
                <a:rPr lang="en-US" sz="1000" dirty="0">
                  <a:solidFill>
                    <a:schemeClr val="bg1"/>
                  </a:solidFill>
                </a:rPr>
                <a:t>Train Data (Raw)</a:t>
              </a:r>
            </a:p>
          </p:txBody>
        </p:sp>
        <p:sp>
          <p:nvSpPr>
            <p:cNvPr id="28" name="Rectangle: Rounded Corners 27">
              <a:extLst>
                <a:ext uri="{FF2B5EF4-FFF2-40B4-BE49-F238E27FC236}">
                  <a16:creationId xmlns:a16="http://schemas.microsoft.com/office/drawing/2014/main" id="{CB3A30F9-2CCB-4A44-A843-F3D95CB48A6E}"/>
                </a:ext>
              </a:extLst>
            </p:cNvPr>
            <p:cNvSpPr/>
            <p:nvPr/>
          </p:nvSpPr>
          <p:spPr>
            <a:xfrm>
              <a:off x="439836" y="2273554"/>
              <a:ext cx="749731" cy="257443"/>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200" dirty="0"/>
                <a:t>[2,189]</a:t>
              </a:r>
            </a:p>
          </p:txBody>
        </p:sp>
        <p:sp>
          <p:nvSpPr>
            <p:cNvPr id="29" name="Rectangle: Rounded Corners 28">
              <a:extLst>
                <a:ext uri="{FF2B5EF4-FFF2-40B4-BE49-F238E27FC236}">
                  <a16:creationId xmlns:a16="http://schemas.microsoft.com/office/drawing/2014/main" id="{2551131D-DECE-43F0-877C-98E20EBA87F8}"/>
                </a:ext>
              </a:extLst>
            </p:cNvPr>
            <p:cNvSpPr/>
            <p:nvPr/>
          </p:nvSpPr>
          <p:spPr>
            <a:xfrm>
              <a:off x="1239938" y="2273554"/>
              <a:ext cx="993975" cy="257443"/>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200" dirty="0"/>
                <a:t>[4,158]</a:t>
              </a:r>
            </a:p>
          </p:txBody>
        </p:sp>
        <p:cxnSp>
          <p:nvCxnSpPr>
            <p:cNvPr id="31" name="Connector: Elbow 30">
              <a:extLst>
                <a:ext uri="{FF2B5EF4-FFF2-40B4-BE49-F238E27FC236}">
                  <a16:creationId xmlns:a16="http://schemas.microsoft.com/office/drawing/2014/main" id="{17022519-19BD-497F-AFE5-E300B36E5CE8}"/>
                </a:ext>
              </a:extLst>
            </p:cNvPr>
            <p:cNvCxnSpPr>
              <a:stCxn id="20" idx="2"/>
              <a:endCxn id="28" idx="0"/>
            </p:cNvCxnSpPr>
            <p:nvPr/>
          </p:nvCxnSpPr>
          <p:spPr>
            <a:xfrm rot="5400000">
              <a:off x="823511" y="1760188"/>
              <a:ext cx="504557" cy="522174"/>
            </a:xfrm>
            <a:prstGeom prst="bentConnector3">
              <a:avLst/>
            </a:prstGeom>
            <a:ln>
              <a:solidFill>
                <a:srgbClr val="FFD993"/>
              </a:solidFill>
              <a:tailEnd type="triangle"/>
            </a:ln>
          </p:spPr>
          <p:style>
            <a:lnRef idx="1">
              <a:schemeClr val="accent1"/>
            </a:lnRef>
            <a:fillRef idx="0">
              <a:schemeClr val="accent1"/>
            </a:fillRef>
            <a:effectRef idx="0">
              <a:schemeClr val="accent1"/>
            </a:effectRef>
            <a:fontRef idx="minor">
              <a:schemeClr val="tx1"/>
            </a:fontRef>
          </p:style>
        </p:cxnSp>
        <p:cxnSp>
          <p:nvCxnSpPr>
            <p:cNvPr id="33" name="Connector: Elbow 32">
              <a:extLst>
                <a:ext uri="{FF2B5EF4-FFF2-40B4-BE49-F238E27FC236}">
                  <a16:creationId xmlns:a16="http://schemas.microsoft.com/office/drawing/2014/main" id="{E6004F48-D009-4FBD-9454-A59D3FA701F4}"/>
                </a:ext>
              </a:extLst>
            </p:cNvPr>
            <p:cNvCxnSpPr>
              <a:stCxn id="20" idx="2"/>
              <a:endCxn id="29" idx="0"/>
            </p:cNvCxnSpPr>
            <p:nvPr/>
          </p:nvCxnSpPr>
          <p:spPr>
            <a:xfrm rot="16200000" flipH="1">
              <a:off x="1284623" y="1821250"/>
              <a:ext cx="504557" cy="400050"/>
            </a:xfrm>
            <a:prstGeom prst="bentConnector3">
              <a:avLst/>
            </a:prstGeom>
            <a:ln>
              <a:solidFill>
                <a:srgbClr val="F7AB8B"/>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0BD4B664-835B-4A92-9561-67E10F73BD20}"/>
                </a:ext>
              </a:extLst>
            </p:cNvPr>
            <p:cNvSpPr txBox="1"/>
            <p:nvPr/>
          </p:nvSpPr>
          <p:spPr>
            <a:xfrm>
              <a:off x="326513" y="1886496"/>
              <a:ext cx="483995" cy="400110"/>
            </a:xfrm>
            <a:prstGeom prst="rect">
              <a:avLst/>
            </a:prstGeom>
            <a:noFill/>
          </p:spPr>
          <p:txBody>
            <a:bodyPr wrap="square" rtlCol="0">
              <a:spAutoFit/>
            </a:bodyPr>
            <a:lstStyle/>
            <a:p>
              <a:r>
                <a:rPr lang="en-US" sz="1000" dirty="0">
                  <a:solidFill>
                    <a:schemeClr val="bg1"/>
                  </a:solidFill>
                </a:rPr>
                <a:t>All 30 labels</a:t>
              </a:r>
            </a:p>
          </p:txBody>
        </p:sp>
        <p:sp>
          <p:nvSpPr>
            <p:cNvPr id="35" name="TextBox 34">
              <a:extLst>
                <a:ext uri="{FF2B5EF4-FFF2-40B4-BE49-F238E27FC236}">
                  <a16:creationId xmlns:a16="http://schemas.microsoft.com/office/drawing/2014/main" id="{517D2E12-DF38-4D65-AC54-248DC1C6F84A}"/>
                </a:ext>
              </a:extLst>
            </p:cNvPr>
            <p:cNvSpPr txBox="1"/>
            <p:nvPr/>
          </p:nvSpPr>
          <p:spPr>
            <a:xfrm>
              <a:off x="1783728" y="1886496"/>
              <a:ext cx="625039" cy="400110"/>
            </a:xfrm>
            <a:prstGeom prst="rect">
              <a:avLst/>
            </a:prstGeom>
            <a:noFill/>
          </p:spPr>
          <p:txBody>
            <a:bodyPr wrap="square" rtlCol="0">
              <a:spAutoFit/>
            </a:bodyPr>
            <a:lstStyle/>
            <a:p>
              <a:r>
                <a:rPr lang="en-US" sz="1000" dirty="0">
                  <a:solidFill>
                    <a:schemeClr val="bg1"/>
                  </a:solidFill>
                </a:rPr>
                <a:t>8 labels only</a:t>
              </a:r>
            </a:p>
          </p:txBody>
        </p:sp>
        <p:sp>
          <p:nvSpPr>
            <p:cNvPr id="37" name="Rectangle: Rounded Corners 36">
              <a:extLst>
                <a:ext uri="{FF2B5EF4-FFF2-40B4-BE49-F238E27FC236}">
                  <a16:creationId xmlns:a16="http://schemas.microsoft.com/office/drawing/2014/main" id="{F95C944B-06F7-405B-93E6-093C02355CA1}"/>
                </a:ext>
              </a:extLst>
            </p:cNvPr>
            <p:cNvSpPr/>
            <p:nvPr/>
          </p:nvSpPr>
          <p:spPr>
            <a:xfrm rot="16200000">
              <a:off x="1913038" y="3429000"/>
              <a:ext cx="1794076" cy="257443"/>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dirty="0"/>
                <a:t>Horizontal flip (x1)</a:t>
              </a:r>
            </a:p>
          </p:txBody>
        </p:sp>
        <p:sp>
          <p:nvSpPr>
            <p:cNvPr id="38" name="Rectangle: Rounded Corners 37">
              <a:extLst>
                <a:ext uri="{FF2B5EF4-FFF2-40B4-BE49-F238E27FC236}">
                  <a16:creationId xmlns:a16="http://schemas.microsoft.com/office/drawing/2014/main" id="{F3B6BDA9-4196-4DBB-9D4E-323B8FD63FC7}"/>
                </a:ext>
              </a:extLst>
            </p:cNvPr>
            <p:cNvSpPr/>
            <p:nvPr/>
          </p:nvSpPr>
          <p:spPr>
            <a:xfrm rot="16200000">
              <a:off x="2233912" y="3429000"/>
              <a:ext cx="1794076" cy="257443"/>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dirty="0"/>
                <a:t>Sharpen (x1)</a:t>
              </a:r>
            </a:p>
          </p:txBody>
        </p:sp>
        <p:sp>
          <p:nvSpPr>
            <p:cNvPr id="39" name="Rectangle: Rounded Corners 38">
              <a:extLst>
                <a:ext uri="{FF2B5EF4-FFF2-40B4-BE49-F238E27FC236}">
                  <a16:creationId xmlns:a16="http://schemas.microsoft.com/office/drawing/2014/main" id="{19D0A016-9D6E-44AF-8F67-91FBA856DABD}"/>
                </a:ext>
              </a:extLst>
            </p:cNvPr>
            <p:cNvSpPr/>
            <p:nvPr/>
          </p:nvSpPr>
          <p:spPr>
            <a:xfrm rot="16200000">
              <a:off x="3194160" y="2789625"/>
              <a:ext cx="1794076" cy="1536192"/>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dirty="0"/>
                <a:t>Rotation [+/- 5, 9, 13]</a:t>
              </a:r>
              <a:br>
                <a:rPr lang="en-US" sz="1200" dirty="0"/>
              </a:br>
              <a:r>
                <a:rPr lang="en-US" sz="1200" dirty="0"/>
                <a:t>(x6)</a:t>
              </a:r>
            </a:p>
          </p:txBody>
        </p:sp>
        <p:sp>
          <p:nvSpPr>
            <p:cNvPr id="40" name="Rectangle: Rounded Corners 39">
              <a:extLst>
                <a:ext uri="{FF2B5EF4-FFF2-40B4-BE49-F238E27FC236}">
                  <a16:creationId xmlns:a16="http://schemas.microsoft.com/office/drawing/2014/main" id="{6799EC4B-2F27-42BC-941F-694EC2393EAD}"/>
                </a:ext>
              </a:extLst>
            </p:cNvPr>
            <p:cNvSpPr/>
            <p:nvPr/>
          </p:nvSpPr>
          <p:spPr>
            <a:xfrm rot="16200000">
              <a:off x="4281718" y="3301688"/>
              <a:ext cx="1794076" cy="512064"/>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dirty="0"/>
                <a:t>Elastic stretch</a:t>
              </a:r>
            </a:p>
            <a:p>
              <a:pPr algn="ctr"/>
              <a:r>
                <a:rPr lang="en-US" sz="1200" dirty="0"/>
                <a:t>(x2)</a:t>
              </a:r>
            </a:p>
          </p:txBody>
        </p:sp>
        <p:sp>
          <p:nvSpPr>
            <p:cNvPr id="41" name="Rectangle: Rounded Corners 40">
              <a:extLst>
                <a:ext uri="{FF2B5EF4-FFF2-40B4-BE49-F238E27FC236}">
                  <a16:creationId xmlns:a16="http://schemas.microsoft.com/office/drawing/2014/main" id="{D3A649CD-C446-4298-889C-02D426CA860E}"/>
                </a:ext>
              </a:extLst>
            </p:cNvPr>
            <p:cNvSpPr/>
            <p:nvPr/>
          </p:nvSpPr>
          <p:spPr>
            <a:xfrm rot="16200000">
              <a:off x="4729902" y="3428998"/>
              <a:ext cx="1794076" cy="257443"/>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dirty="0"/>
                <a:t>CLAHE (x1)</a:t>
              </a:r>
            </a:p>
          </p:txBody>
        </p:sp>
        <p:sp>
          <p:nvSpPr>
            <p:cNvPr id="42" name="Rectangle: Rounded Corners 41">
              <a:extLst>
                <a:ext uri="{FF2B5EF4-FFF2-40B4-BE49-F238E27FC236}">
                  <a16:creationId xmlns:a16="http://schemas.microsoft.com/office/drawing/2014/main" id="{BA4384BF-DBA4-4AED-A985-787C39E6BE76}"/>
                </a:ext>
              </a:extLst>
            </p:cNvPr>
            <p:cNvSpPr/>
            <p:nvPr/>
          </p:nvSpPr>
          <p:spPr>
            <a:xfrm rot="16200000">
              <a:off x="5050776" y="3428998"/>
              <a:ext cx="1794076" cy="257443"/>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dirty="0"/>
                <a:t>Gaussian Noise (x1)</a:t>
              </a:r>
            </a:p>
          </p:txBody>
        </p:sp>
        <p:sp>
          <p:nvSpPr>
            <p:cNvPr id="43" name="Rectangle: Rounded Corners 42">
              <a:extLst>
                <a:ext uri="{FF2B5EF4-FFF2-40B4-BE49-F238E27FC236}">
                  <a16:creationId xmlns:a16="http://schemas.microsoft.com/office/drawing/2014/main" id="{BAB3FD1C-D590-4850-AA49-21A3F668346D}"/>
                </a:ext>
              </a:extLst>
            </p:cNvPr>
            <p:cNvSpPr/>
            <p:nvPr/>
          </p:nvSpPr>
          <p:spPr>
            <a:xfrm rot="16200000">
              <a:off x="5754992" y="3045655"/>
              <a:ext cx="1794076" cy="1024128"/>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dirty="0"/>
                <a:t>Bright [1.2, 1.5]</a:t>
              </a:r>
            </a:p>
            <a:p>
              <a:pPr algn="ctr"/>
              <a:r>
                <a:rPr lang="en-US" sz="1200" dirty="0"/>
                <a:t>Dim [0.6, 0.8]</a:t>
              </a:r>
            </a:p>
            <a:p>
              <a:pPr algn="ctr"/>
              <a:r>
                <a:rPr lang="en-US" sz="1200" dirty="0"/>
                <a:t>(x4)</a:t>
              </a:r>
            </a:p>
          </p:txBody>
        </p:sp>
        <p:sp>
          <p:nvSpPr>
            <p:cNvPr id="44" name="Rectangle: Rounded Corners 43">
              <a:extLst>
                <a:ext uri="{FF2B5EF4-FFF2-40B4-BE49-F238E27FC236}">
                  <a16:creationId xmlns:a16="http://schemas.microsoft.com/office/drawing/2014/main" id="{9F694F4E-9E12-429B-A356-DF993867ADB4}"/>
                </a:ext>
              </a:extLst>
            </p:cNvPr>
            <p:cNvSpPr/>
            <p:nvPr/>
          </p:nvSpPr>
          <p:spPr>
            <a:xfrm rot="16200000">
              <a:off x="6589559" y="3301686"/>
              <a:ext cx="1794076" cy="512064"/>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dirty="0"/>
                <a:t>Contrast stretch</a:t>
              </a:r>
              <a:br>
                <a:rPr lang="en-US" sz="1200" dirty="0"/>
              </a:br>
              <a:r>
                <a:rPr lang="en-US" sz="1200" dirty="0"/>
                <a:t>(x2)</a:t>
              </a:r>
            </a:p>
          </p:txBody>
        </p:sp>
        <p:cxnSp>
          <p:nvCxnSpPr>
            <p:cNvPr id="49" name="Connector: Elbow 48">
              <a:extLst>
                <a:ext uri="{FF2B5EF4-FFF2-40B4-BE49-F238E27FC236}">
                  <a16:creationId xmlns:a16="http://schemas.microsoft.com/office/drawing/2014/main" id="{5810AE46-1675-4A35-ACBF-04A83AF1CEBD}"/>
                </a:ext>
              </a:extLst>
            </p:cNvPr>
            <p:cNvCxnSpPr>
              <a:stCxn id="29" idx="2"/>
            </p:cNvCxnSpPr>
            <p:nvPr/>
          </p:nvCxnSpPr>
          <p:spPr>
            <a:xfrm rot="16200000" flipH="1">
              <a:off x="1928518" y="2339404"/>
              <a:ext cx="504557" cy="887741"/>
            </a:xfrm>
            <a:prstGeom prst="bentConnector2">
              <a:avLst/>
            </a:prstGeom>
            <a:ln>
              <a:solidFill>
                <a:srgbClr val="F5AF92"/>
              </a:solidFill>
              <a:tailEnd type="triangle"/>
            </a:ln>
          </p:spPr>
          <p:style>
            <a:lnRef idx="1">
              <a:schemeClr val="accent1"/>
            </a:lnRef>
            <a:fillRef idx="0">
              <a:schemeClr val="accent1"/>
            </a:fillRef>
            <a:effectRef idx="0">
              <a:schemeClr val="accent1"/>
            </a:effectRef>
            <a:fontRef idx="minor">
              <a:schemeClr val="tx1"/>
            </a:fontRef>
          </p:style>
        </p:cxnSp>
        <p:cxnSp>
          <p:nvCxnSpPr>
            <p:cNvPr id="51" name="Connector: Elbow 50">
              <a:extLst>
                <a:ext uri="{FF2B5EF4-FFF2-40B4-BE49-F238E27FC236}">
                  <a16:creationId xmlns:a16="http://schemas.microsoft.com/office/drawing/2014/main" id="{B4DB6FBB-2A9C-4E5F-B3F9-8ED450341BEB}"/>
                </a:ext>
              </a:extLst>
            </p:cNvPr>
            <p:cNvCxnSpPr>
              <a:stCxn id="28" idx="2"/>
            </p:cNvCxnSpPr>
            <p:nvPr/>
          </p:nvCxnSpPr>
          <p:spPr>
            <a:xfrm rot="16200000" flipH="1">
              <a:off x="995516" y="2350182"/>
              <a:ext cx="1448336" cy="1809965"/>
            </a:xfrm>
            <a:prstGeom prst="bentConnector2">
              <a:avLst/>
            </a:prstGeom>
            <a:ln>
              <a:solidFill>
                <a:srgbClr val="FFD78D"/>
              </a:solidFill>
              <a:tailEnd type="triangle"/>
            </a:ln>
          </p:spPr>
          <p:style>
            <a:lnRef idx="1">
              <a:schemeClr val="accent1"/>
            </a:lnRef>
            <a:fillRef idx="0">
              <a:schemeClr val="accent1"/>
            </a:fillRef>
            <a:effectRef idx="0">
              <a:schemeClr val="accent1"/>
            </a:effectRef>
            <a:fontRef idx="minor">
              <a:schemeClr val="tx1"/>
            </a:fontRef>
          </p:style>
        </p:cxnSp>
        <p:sp>
          <p:nvSpPr>
            <p:cNvPr id="52" name="Rectangle: Rounded Corners 51">
              <a:extLst>
                <a:ext uri="{FF2B5EF4-FFF2-40B4-BE49-F238E27FC236}">
                  <a16:creationId xmlns:a16="http://schemas.microsoft.com/office/drawing/2014/main" id="{1430720E-0BAB-49D1-A5EE-83B5C3B87C94}"/>
                </a:ext>
              </a:extLst>
            </p:cNvPr>
            <p:cNvSpPr/>
            <p:nvPr/>
          </p:nvSpPr>
          <p:spPr>
            <a:xfrm>
              <a:off x="8468862" y="2906831"/>
              <a:ext cx="1993392" cy="257443"/>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200" dirty="0"/>
                <a:t>[79,002]</a:t>
              </a:r>
            </a:p>
          </p:txBody>
        </p:sp>
        <p:sp>
          <p:nvSpPr>
            <p:cNvPr id="53" name="Rectangle: Rounded Corners 52">
              <a:extLst>
                <a:ext uri="{FF2B5EF4-FFF2-40B4-BE49-F238E27FC236}">
                  <a16:creationId xmlns:a16="http://schemas.microsoft.com/office/drawing/2014/main" id="{76015033-5593-4E66-AE0C-F545CF73A647}"/>
                </a:ext>
              </a:extLst>
            </p:cNvPr>
            <p:cNvSpPr/>
            <p:nvPr/>
          </p:nvSpPr>
          <p:spPr>
            <a:xfrm>
              <a:off x="8468862" y="3850611"/>
              <a:ext cx="1499616" cy="257443"/>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200" dirty="0"/>
                <a:t>[41,591]</a:t>
              </a:r>
            </a:p>
          </p:txBody>
        </p:sp>
        <p:cxnSp>
          <p:nvCxnSpPr>
            <p:cNvPr id="55" name="Straight Arrow Connector 54">
              <a:extLst>
                <a:ext uri="{FF2B5EF4-FFF2-40B4-BE49-F238E27FC236}">
                  <a16:creationId xmlns:a16="http://schemas.microsoft.com/office/drawing/2014/main" id="{690E357A-4B8F-4332-853A-7C4CB7E24E28}"/>
                </a:ext>
              </a:extLst>
            </p:cNvPr>
            <p:cNvCxnSpPr>
              <a:cxnSpLocks/>
              <a:endCxn id="53" idx="1"/>
            </p:cNvCxnSpPr>
            <p:nvPr/>
          </p:nvCxnSpPr>
          <p:spPr>
            <a:xfrm>
              <a:off x="7806267" y="3979333"/>
              <a:ext cx="662595" cy="0"/>
            </a:xfrm>
            <a:prstGeom prst="straightConnector1">
              <a:avLst/>
            </a:prstGeom>
            <a:ln>
              <a:solidFill>
                <a:srgbClr val="FFDA96"/>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864B9D9C-6DC2-4CD0-9E98-E8ABDFA4EBEF}"/>
                </a:ext>
              </a:extLst>
            </p:cNvPr>
            <p:cNvCxnSpPr>
              <a:cxnSpLocks/>
              <a:endCxn id="52" idx="1"/>
            </p:cNvCxnSpPr>
            <p:nvPr/>
          </p:nvCxnSpPr>
          <p:spPr>
            <a:xfrm>
              <a:off x="7806267" y="3035553"/>
              <a:ext cx="662595" cy="0"/>
            </a:xfrm>
            <a:prstGeom prst="straightConnector1">
              <a:avLst/>
            </a:prstGeom>
            <a:ln>
              <a:solidFill>
                <a:srgbClr val="F6B499"/>
              </a:solidFill>
              <a:tailEnd type="triangle"/>
            </a:ln>
          </p:spPr>
          <p:style>
            <a:lnRef idx="1">
              <a:schemeClr val="accent1"/>
            </a:lnRef>
            <a:fillRef idx="0">
              <a:schemeClr val="accent1"/>
            </a:fillRef>
            <a:effectRef idx="0">
              <a:schemeClr val="accent1"/>
            </a:effectRef>
            <a:fontRef idx="minor">
              <a:schemeClr val="tx1"/>
            </a:fontRef>
          </p:style>
        </p:cxnSp>
        <p:sp>
          <p:nvSpPr>
            <p:cNvPr id="60" name="Right Brace 59">
              <a:extLst>
                <a:ext uri="{FF2B5EF4-FFF2-40B4-BE49-F238E27FC236}">
                  <a16:creationId xmlns:a16="http://schemas.microsoft.com/office/drawing/2014/main" id="{0A583A2F-228D-40DC-9AE5-A2150241D136}"/>
                </a:ext>
              </a:extLst>
            </p:cNvPr>
            <p:cNvSpPr/>
            <p:nvPr/>
          </p:nvSpPr>
          <p:spPr>
            <a:xfrm rot="16200000">
              <a:off x="5086748" y="-201746"/>
              <a:ext cx="257437" cy="5181602"/>
            </a:xfrm>
            <a:prstGeom prst="rightBrace">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1" name="TextBox 60">
              <a:extLst>
                <a:ext uri="{FF2B5EF4-FFF2-40B4-BE49-F238E27FC236}">
                  <a16:creationId xmlns:a16="http://schemas.microsoft.com/office/drawing/2014/main" id="{05BDF4AA-5B71-4938-8B4B-A1C875808125}"/>
                </a:ext>
              </a:extLst>
            </p:cNvPr>
            <p:cNvSpPr txBox="1"/>
            <p:nvPr/>
          </p:nvSpPr>
          <p:spPr>
            <a:xfrm>
              <a:off x="4318427" y="1886212"/>
              <a:ext cx="1794077" cy="246221"/>
            </a:xfrm>
            <a:prstGeom prst="rect">
              <a:avLst/>
            </a:prstGeom>
            <a:noFill/>
          </p:spPr>
          <p:txBody>
            <a:bodyPr wrap="square" rtlCol="0">
              <a:spAutoFit/>
            </a:bodyPr>
            <a:lstStyle/>
            <a:p>
              <a:pPr algn="ctr"/>
              <a:r>
                <a:rPr lang="en-US" sz="1000" dirty="0">
                  <a:solidFill>
                    <a:schemeClr val="bg1"/>
                  </a:solidFill>
                </a:rPr>
                <a:t>18x Augmentation</a:t>
              </a:r>
            </a:p>
          </p:txBody>
        </p:sp>
        <p:sp>
          <p:nvSpPr>
            <p:cNvPr id="62" name="TextBox 61">
              <a:extLst>
                <a:ext uri="{FF2B5EF4-FFF2-40B4-BE49-F238E27FC236}">
                  <a16:creationId xmlns:a16="http://schemas.microsoft.com/office/drawing/2014/main" id="{06233755-B674-4C7A-82B6-5BDFC0065B19}"/>
                </a:ext>
              </a:extLst>
            </p:cNvPr>
            <p:cNvSpPr txBox="1"/>
            <p:nvPr/>
          </p:nvSpPr>
          <p:spPr>
            <a:xfrm>
              <a:off x="8433004" y="2607733"/>
              <a:ext cx="1794077" cy="246221"/>
            </a:xfrm>
            <a:prstGeom prst="rect">
              <a:avLst/>
            </a:prstGeom>
            <a:noFill/>
          </p:spPr>
          <p:txBody>
            <a:bodyPr wrap="square" rtlCol="0">
              <a:spAutoFit/>
            </a:bodyPr>
            <a:lstStyle/>
            <a:p>
              <a:r>
                <a:rPr lang="en-US" sz="1000" dirty="0">
                  <a:solidFill>
                    <a:schemeClr val="bg1"/>
                  </a:solidFill>
                </a:rPr>
                <a:t>Train – 8 labels only</a:t>
              </a:r>
            </a:p>
          </p:txBody>
        </p:sp>
        <p:sp>
          <p:nvSpPr>
            <p:cNvPr id="63" name="TextBox 62">
              <a:extLst>
                <a:ext uri="{FF2B5EF4-FFF2-40B4-BE49-F238E27FC236}">
                  <a16:creationId xmlns:a16="http://schemas.microsoft.com/office/drawing/2014/main" id="{9AF0F824-10BF-43AC-8926-0BB91DC31B85}"/>
                </a:ext>
              </a:extLst>
            </p:cNvPr>
            <p:cNvSpPr txBox="1"/>
            <p:nvPr/>
          </p:nvSpPr>
          <p:spPr>
            <a:xfrm>
              <a:off x="8433004" y="3558942"/>
              <a:ext cx="1794077" cy="246221"/>
            </a:xfrm>
            <a:prstGeom prst="rect">
              <a:avLst/>
            </a:prstGeom>
            <a:noFill/>
          </p:spPr>
          <p:txBody>
            <a:bodyPr wrap="square" rtlCol="0">
              <a:spAutoFit/>
            </a:bodyPr>
            <a:lstStyle/>
            <a:p>
              <a:r>
                <a:rPr lang="en-US" sz="1000" dirty="0">
                  <a:solidFill>
                    <a:schemeClr val="bg1"/>
                  </a:solidFill>
                </a:rPr>
                <a:t>Train – All labels</a:t>
              </a:r>
            </a:p>
          </p:txBody>
        </p:sp>
      </p:grpSp>
      <p:sp>
        <p:nvSpPr>
          <p:cNvPr id="65" name="TextBox 64">
            <a:extLst>
              <a:ext uri="{FF2B5EF4-FFF2-40B4-BE49-F238E27FC236}">
                <a16:creationId xmlns:a16="http://schemas.microsoft.com/office/drawing/2014/main" id="{A08919B3-35F5-4CA8-B97E-4FD308DB0923}"/>
              </a:ext>
            </a:extLst>
          </p:cNvPr>
          <p:cNvSpPr txBox="1"/>
          <p:nvPr/>
        </p:nvSpPr>
        <p:spPr>
          <a:xfrm>
            <a:off x="3018503" y="1158646"/>
            <a:ext cx="6154994" cy="294696"/>
          </a:xfrm>
          <a:prstGeom prst="rect">
            <a:avLst/>
          </a:prstGeom>
          <a:noFill/>
        </p:spPr>
        <p:txBody>
          <a:bodyPr wrap="square" rtlCol="0">
            <a:spAutoFit/>
          </a:bodyPr>
          <a:lstStyle/>
          <a:p>
            <a:pPr algn="ctr">
              <a:lnSpc>
                <a:spcPct val="150000"/>
              </a:lnSpc>
            </a:pPr>
            <a:r>
              <a:rPr lang="en-US" sz="1000" spc="90" dirty="0">
                <a:solidFill>
                  <a:schemeClr val="bg1"/>
                </a:solidFill>
                <a:latin typeface="GeosansLight" panose="02000603020000020003" pitchFamily="2" charset="0"/>
              </a:rPr>
              <a:t>The unreasonable effectiveness of data…</a:t>
            </a:r>
          </a:p>
        </p:txBody>
      </p:sp>
    </p:spTree>
    <p:extLst>
      <p:ext uri="{BB962C8B-B14F-4D97-AF65-F5344CB8AC3E}">
        <p14:creationId xmlns:p14="http://schemas.microsoft.com/office/powerpoint/2010/main" val="349313757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1258</TotalTime>
  <Words>1643</Words>
  <Application>Microsoft Office PowerPoint</Application>
  <PresentationFormat>Widescreen</PresentationFormat>
  <Paragraphs>205</Paragraphs>
  <Slides>14</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14</vt:i4>
      </vt:variant>
    </vt:vector>
  </HeadingPairs>
  <TitlesOfParts>
    <vt:vector size="22" baseType="lpstr">
      <vt:lpstr>Arial</vt:lpstr>
      <vt:lpstr>Calibri</vt:lpstr>
      <vt:lpstr>Cambria Math</vt:lpstr>
      <vt:lpstr>GeosansLight</vt:lpstr>
      <vt:lpstr>MADE GoodTime Grotesk</vt:lpstr>
      <vt:lpstr>Minion Pro</vt:lpstr>
      <vt:lpstr>Montserrat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Permana Maliq</dc:creator>
  <cp:lastModifiedBy>Cris Benge</cp:lastModifiedBy>
  <cp:revision>127</cp:revision>
  <dcterms:created xsi:type="dcterms:W3CDTF">2019-07-27T03:07:59Z</dcterms:created>
  <dcterms:modified xsi:type="dcterms:W3CDTF">2020-07-20T03:56:18Z</dcterms:modified>
</cp:coreProperties>
</file>